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57" r:id="rId2"/>
    <p:sldId id="258" r:id="rId3"/>
    <p:sldId id="274" r:id="rId4"/>
    <p:sldId id="271" r:id="rId5"/>
    <p:sldId id="275" r:id="rId6"/>
    <p:sldId id="287" r:id="rId7"/>
    <p:sldId id="288" r:id="rId8"/>
    <p:sldId id="289" r:id="rId9"/>
    <p:sldId id="277" r:id="rId10"/>
    <p:sldId id="294" r:id="rId11"/>
    <p:sldId id="268" r:id="rId12"/>
    <p:sldId id="284" r:id="rId13"/>
    <p:sldId id="285" r:id="rId14"/>
    <p:sldId id="293" r:id="rId15"/>
    <p:sldId id="269" r:id="rId16"/>
    <p:sldId id="295" r:id="rId17"/>
    <p:sldId id="297" r:id="rId18"/>
    <p:sldId id="296" r:id="rId19"/>
    <p:sldId id="265" r:id="rId20"/>
    <p:sldId id="278" r:id="rId21"/>
    <p:sldId id="267" r:id="rId22"/>
    <p:sldId id="290" r:id="rId23"/>
    <p:sldId id="291" r:id="rId24"/>
    <p:sldId id="292" r:id="rId25"/>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9" autoAdjust="0"/>
    <p:restoredTop sz="94660"/>
  </p:normalViewPr>
  <p:slideViewPr>
    <p:cSldViewPr snapToGrid="0" snapToObjects="1">
      <p:cViewPr>
        <p:scale>
          <a:sx n="103" d="100"/>
          <a:sy n="103" d="100"/>
        </p:scale>
        <p:origin x="-1544"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xmlns="" id="{FA918B5B-796D-4A4B-9B3A-E7A9AB9CCAE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kumimoji="1" lang="ja-JP" altLang="en-US"/>
              <a:t>１</a:t>
            </a:r>
          </a:p>
        </p:txBody>
      </p:sp>
      <p:sp>
        <p:nvSpPr>
          <p:cNvPr id="3" name="日付プレースホルダー 2">
            <a:extLst>
              <a:ext uri="{FF2B5EF4-FFF2-40B4-BE49-F238E27FC236}">
                <a16:creationId xmlns:a16="http://schemas.microsoft.com/office/drawing/2014/main" xmlns="" id="{3C2EA6B1-6C43-4D70-B7EB-CE583B337A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C4CB4CB-93DE-4E05-9989-6A28B056372D}" type="datetimeFigureOut">
              <a:rPr kumimoji="1" lang="ja-JP" altLang="en-US" smtClean="0"/>
              <a:t>17/09/14</a:t>
            </a:fld>
            <a:endParaRPr kumimoji="1" lang="ja-JP" altLang="en-US"/>
          </a:p>
        </p:txBody>
      </p:sp>
      <p:sp>
        <p:nvSpPr>
          <p:cNvPr id="4" name="フッター プレースホルダー 3">
            <a:extLst>
              <a:ext uri="{FF2B5EF4-FFF2-40B4-BE49-F238E27FC236}">
                <a16:creationId xmlns:a16="http://schemas.microsoft.com/office/drawing/2014/main" xmlns="" id="{FEDAEFB4-372A-466C-A689-9BCB1C9CE4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xmlns="" id="{37045DC4-0401-4D01-AB00-1801178A13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5BBB0D1-3EA6-4AF8-BF67-440C2882D5AD}" type="slidenum">
              <a:rPr kumimoji="1" lang="ja-JP" altLang="en-US" smtClean="0"/>
              <a:t>‹#›</a:t>
            </a:fld>
            <a:endParaRPr kumimoji="1" lang="ja-JP" altLang="en-US"/>
          </a:p>
        </p:txBody>
      </p:sp>
    </p:spTree>
    <p:extLst>
      <p:ext uri="{BB962C8B-B14F-4D97-AF65-F5344CB8AC3E}">
        <p14:creationId xmlns:p14="http://schemas.microsoft.com/office/powerpoint/2010/main" val="240503719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kumimoji="1" lang="ja-JP" altLang="en-US"/>
              <a:t>１</a:t>
            </a:r>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49831F-AF11-A64E-90BD-F9DFAB500563}" type="datetimeFigureOut">
              <a:rPr kumimoji="1" lang="ja-JP" altLang="en-US" smtClean="0"/>
              <a:t>17/09/14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4D176F-7EC2-8D46-B100-E779E27A8157}" type="slidenum">
              <a:rPr kumimoji="1" lang="ja-JP" altLang="en-US" smtClean="0"/>
              <a:t>‹#›</a:t>
            </a:fld>
            <a:endParaRPr kumimoji="1" lang="ja-JP" altLang="en-US"/>
          </a:p>
        </p:txBody>
      </p:sp>
    </p:spTree>
    <p:extLst>
      <p:ext uri="{BB962C8B-B14F-4D97-AF65-F5344CB8AC3E}">
        <p14:creationId xmlns:p14="http://schemas.microsoft.com/office/powerpoint/2010/main" val="198638310"/>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smtClean="0"/>
              <a:t>１</a:t>
            </a:r>
            <a:endParaRPr kumimoji="1" lang="ja-JP" altLang="en-US"/>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11</a:t>
            </a:fld>
            <a:endParaRPr kumimoji="1" lang="ja-JP" altLang="en-US"/>
          </a:p>
        </p:txBody>
      </p:sp>
    </p:spTree>
    <p:extLst>
      <p:ext uri="{BB962C8B-B14F-4D97-AF65-F5344CB8AC3E}">
        <p14:creationId xmlns:p14="http://schemas.microsoft.com/office/powerpoint/2010/main" val="4251812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メローイエローは、若者がレトロな商品を積極的に取り入れる傾向があるので、当時の味とパッケージのまま売り出したが、シンプルな商品イメージが購買動機になった。</a:t>
            </a:r>
          </a:p>
          <a:p>
            <a:endParaRPr kumimoji="1" lang="ja-JP" altLang="en-US" dirty="0" smtClean="0"/>
          </a:p>
          <a:p>
            <a:r>
              <a:rPr kumimoji="1" lang="ja-JP" altLang="en-US" dirty="0" smtClean="0"/>
              <a:t>つまり、オリジナル商品を知らない若者への訴求と、知っている世代への訴求が同じ方法でいいのか？企業の考える訴求ポイントが効率的に若者に伝わっていない</a:t>
            </a:r>
            <a:endParaRPr kumimoji="1" lang="ja-JP" altLang="en-US" dirty="0"/>
          </a:p>
        </p:txBody>
      </p:sp>
      <p:sp>
        <p:nvSpPr>
          <p:cNvPr id="4" name="ヘッダー プレースホルダー 3"/>
          <p:cNvSpPr>
            <a:spLocks noGrp="1"/>
          </p:cNvSpPr>
          <p:nvPr>
            <p:ph type="hdr" sz="quarter" idx="10"/>
          </p:nvPr>
        </p:nvSpPr>
        <p:spPr/>
        <p:txBody>
          <a:bodyPr/>
          <a:lstStyle/>
          <a:p>
            <a:r>
              <a:rPr kumimoji="1" lang="ja-JP" altLang="en-US" smtClean="0"/>
              <a:t>１</a:t>
            </a:r>
            <a:endParaRPr kumimoji="1" lang="ja-JP" altLang="en-US"/>
          </a:p>
        </p:txBody>
      </p:sp>
      <p:sp>
        <p:nvSpPr>
          <p:cNvPr id="5" name="スライド番号プレースホルダー 4"/>
          <p:cNvSpPr>
            <a:spLocks noGrp="1"/>
          </p:cNvSpPr>
          <p:nvPr>
            <p:ph type="sldNum" sz="quarter" idx="11"/>
          </p:nvPr>
        </p:nvSpPr>
        <p:spPr/>
        <p:txBody>
          <a:bodyPr/>
          <a:lstStyle/>
          <a:p>
            <a:fld id="{4F4D176F-7EC2-8D46-B100-E779E27A8157}" type="slidenum">
              <a:rPr kumimoji="1" lang="ja-JP" altLang="en-US" smtClean="0"/>
              <a:t>12</a:t>
            </a:fld>
            <a:endParaRPr kumimoji="1" lang="ja-JP" altLang="en-US"/>
          </a:p>
        </p:txBody>
      </p:sp>
    </p:spTree>
    <p:extLst>
      <p:ext uri="{BB962C8B-B14F-4D97-AF65-F5344CB8AC3E}">
        <p14:creationId xmlns:p14="http://schemas.microsoft.com/office/powerpoint/2010/main" val="1885206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仮説が実証されれば復刻商品に歴史的ノスタルジアの必要性が証明され、</a:t>
            </a:r>
            <a:endParaRPr kumimoji="1" lang="en-US" altLang="ja-JP" dirty="0"/>
          </a:p>
          <a:p>
            <a:pPr marL="0" indent="0">
              <a:buNone/>
            </a:pPr>
            <a:r>
              <a:rPr lang="ja-JP" altLang="ja-JP" dirty="0"/>
              <a:t>　</a:t>
            </a:r>
            <a:r>
              <a:rPr lang="ja-JP" altLang="en-US" dirty="0"/>
              <a:t>今後企業は歴史的ノスタルジアを訴求するようなアプローチを消費者に仕掛けていくべきである</a:t>
            </a:r>
            <a:endParaRPr kumimoji="1"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4F4D176F-7EC2-8D46-B100-E779E27A8157}" type="slidenum">
              <a:rPr kumimoji="1" lang="ja-JP" altLang="en-US" smtClean="0"/>
              <a:t>19</a:t>
            </a:fld>
            <a:endParaRPr kumimoji="1" lang="ja-JP" altLang="en-US"/>
          </a:p>
        </p:txBody>
      </p:sp>
      <p:sp>
        <p:nvSpPr>
          <p:cNvPr id="5" name="ヘッダー プレースホルダー 4">
            <a:extLst>
              <a:ext uri="{FF2B5EF4-FFF2-40B4-BE49-F238E27FC236}">
                <a16:creationId xmlns:a16="http://schemas.microsoft.com/office/drawing/2014/main" xmlns="" id="{80A7E133-32E0-46ED-9311-20222564E9D6}"/>
              </a:ext>
            </a:extLst>
          </p:cNvPr>
          <p:cNvSpPr>
            <a:spLocks noGrp="1"/>
          </p:cNvSpPr>
          <p:nvPr>
            <p:ph type="hdr" sz="quarter" idx="11"/>
          </p:nvPr>
        </p:nvSpPr>
        <p:spPr/>
        <p:txBody>
          <a:bodyPr/>
          <a:lstStyle/>
          <a:p>
            <a:r>
              <a:rPr kumimoji="1" lang="ja-JP" altLang="en-US"/>
              <a:t>１</a:t>
            </a:r>
          </a:p>
        </p:txBody>
      </p:sp>
    </p:spTree>
    <p:extLst>
      <p:ext uri="{BB962C8B-B14F-4D97-AF65-F5344CB8AC3E}">
        <p14:creationId xmlns:p14="http://schemas.microsoft.com/office/powerpoint/2010/main" val="3149625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5846D2BF-CC1F-9D4D-9661-5B69DC23195E}" type="datetime1">
              <a:rPr kumimoji="1" lang="ja-JP" altLang="en-US" smtClean="0"/>
              <a:t>17/09/14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3586371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77CAC35-93CF-4B4F-8D38-6481066C9B78}" type="datetime1">
              <a:rPr kumimoji="1" lang="ja-JP" altLang="en-US" smtClean="0"/>
              <a:t>17/09/14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4114864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87086D9-C76E-7F42-9810-4EB43BFE56FF}" type="datetime1">
              <a:rPr kumimoji="1" lang="ja-JP" altLang="en-US" smtClean="0"/>
              <a:t>17/09/14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902576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5471D13-6B36-4746-910A-DE852F3E2538}" type="datetime1">
              <a:rPr kumimoji="1" lang="ja-JP" altLang="en-US" smtClean="0"/>
              <a:t>17/09/14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213598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153AFE1-EAD3-344B-B068-ED4EAF5A7D7F}" type="datetime1">
              <a:rPr kumimoji="1" lang="ja-JP" altLang="en-US" smtClean="0"/>
              <a:t>17/09/14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425942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193FC940-65F8-FC4B-8AAA-C2C48ADBEBDA}" type="datetime1">
              <a:rPr kumimoji="1" lang="ja-JP" altLang="en-US" smtClean="0"/>
              <a:t>17/09/14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502633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AA49A82-660A-9C4E-A5E0-ACAFD9BBB3E2}" type="datetime1">
              <a:rPr kumimoji="1" lang="ja-JP" altLang="en-US" smtClean="0"/>
              <a:t>17/09/14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796441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F206951A-B74D-B640-83A6-0E64B4087A2D}" type="datetime1">
              <a:rPr kumimoji="1" lang="ja-JP" altLang="en-US" smtClean="0"/>
              <a:t>17/09/14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1595899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D1DF8B2-624A-2247-8991-0112346ADDC3}" type="datetime1">
              <a:rPr kumimoji="1" lang="ja-JP" altLang="en-US" smtClean="0"/>
              <a:t>17/09/14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00616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3FB443C-9E96-3943-B67E-03F19F8BC0B9}" type="datetime1">
              <a:rPr kumimoji="1" lang="ja-JP" altLang="en-US" smtClean="0"/>
              <a:t>17/09/14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982832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BAC078C-9CB9-8E4C-A6EC-10FCE2C2DEA4}" type="datetime1">
              <a:rPr kumimoji="1" lang="ja-JP" altLang="en-US" smtClean="0"/>
              <a:t>17/09/14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298873712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806691-A3EF-A940-80E4-A88782685819}" type="datetime1">
              <a:rPr kumimoji="1" lang="ja-JP" altLang="en-US" smtClean="0"/>
              <a:t>17/09/14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45EBAB-DB7F-2A48-A994-BDA5332DDFB5}" type="slidenum">
              <a:rPr kumimoji="1" lang="ja-JP" altLang="en-US" smtClean="0"/>
              <a:t>‹#›</a:t>
            </a:fld>
            <a:endParaRPr kumimoji="1" lang="ja-JP" altLang="en-US"/>
          </a:p>
        </p:txBody>
      </p:sp>
    </p:spTree>
    <p:extLst>
      <p:ext uri="{BB962C8B-B14F-4D97-AF65-F5344CB8AC3E}">
        <p14:creationId xmlns:p14="http://schemas.microsoft.com/office/powerpoint/2010/main" val="620915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21-nikkei-co-jp.hawking1.agulin.aoyama.ac.jp/g3/CMNDF11.d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復刻商品</a:t>
            </a:r>
          </a:p>
        </p:txBody>
      </p:sp>
      <p:sp>
        <p:nvSpPr>
          <p:cNvPr id="3" name="サブタイトル 2"/>
          <p:cNvSpPr>
            <a:spLocks noGrp="1"/>
          </p:cNvSpPr>
          <p:nvPr>
            <p:ph type="subTitle" idx="1"/>
          </p:nvPr>
        </p:nvSpPr>
        <p:spPr/>
        <p:txBody>
          <a:bodyPr>
            <a:normAutofit fontScale="92500" lnSpcReduction="20000"/>
          </a:bodyPr>
          <a:lstStyle/>
          <a:p>
            <a:r>
              <a:rPr kumimoji="1" lang="ja-JP" altLang="en-US" dirty="0"/>
              <a:t>メンバー　　小川裕貴　金田暁洋　</a:t>
            </a:r>
            <a:endParaRPr kumimoji="1" lang="en-US" altLang="ja-JP" dirty="0"/>
          </a:p>
          <a:p>
            <a:r>
              <a:rPr kumimoji="1" lang="ja-JP" altLang="en-US" dirty="0"/>
              <a:t>　　　　　　　　　　　　　　　　　　</a:t>
            </a:r>
            <a:r>
              <a:rPr kumimoji="1" lang="ja-JP" altLang="en-US" dirty="0" smtClean="0"/>
              <a:t>　　　　　</a:t>
            </a:r>
            <a:endParaRPr kumimoji="1" lang="en-US" altLang="ja-JP" dirty="0" smtClean="0"/>
          </a:p>
          <a:p>
            <a:r>
              <a:rPr kumimoji="1" lang="ja-JP" altLang="en-US" dirty="0"/>
              <a:t>　川本理紗子　菊原里紗子　横川真理奈</a:t>
            </a:r>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a:t>
            </a:fld>
            <a:endParaRPr kumimoji="1" lang="ja-JP" altLang="en-US"/>
          </a:p>
        </p:txBody>
      </p:sp>
    </p:spTree>
    <p:extLst>
      <p:ext uri="{BB962C8B-B14F-4D97-AF65-F5344CB8AC3E}">
        <p14:creationId xmlns:p14="http://schemas.microsoft.com/office/powerpoint/2010/main" val="678509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復刻商品のメリットデメリット</a:t>
            </a:r>
            <a:endParaRPr kumimoji="1" lang="ja-JP" altLang="en-US" dirty="0"/>
          </a:p>
        </p:txBody>
      </p:sp>
      <p:sp>
        <p:nvSpPr>
          <p:cNvPr id="3" name="コンテンツ プレースホルダー 2"/>
          <p:cNvSpPr>
            <a:spLocks noGrp="1"/>
          </p:cNvSpPr>
          <p:nvPr>
            <p:ph sz="half" idx="1"/>
          </p:nvPr>
        </p:nvSpPr>
        <p:spPr>
          <a:xfrm>
            <a:off x="406400" y="1445175"/>
            <a:ext cx="4038600" cy="4842716"/>
          </a:xfrm>
        </p:spPr>
        <p:txBody>
          <a:bodyPr>
            <a:normAutofit/>
          </a:bodyPr>
          <a:lstStyle/>
          <a:p>
            <a:pPr marL="0" indent="0" algn="ctr">
              <a:buNone/>
            </a:pPr>
            <a:r>
              <a:rPr kumimoji="1" lang="ja-JP" altLang="en-US" sz="4000" b="1" dirty="0" smtClean="0">
                <a:solidFill>
                  <a:srgbClr val="FF0000"/>
                </a:solidFill>
              </a:rPr>
              <a:t>メリット</a:t>
            </a:r>
            <a:endParaRPr kumimoji="1" lang="ja-JP" altLang="en-US" sz="4000" b="1" dirty="0">
              <a:solidFill>
                <a:srgbClr val="FF0000"/>
              </a:solidFill>
            </a:endParaRPr>
          </a:p>
        </p:txBody>
      </p:sp>
      <p:sp>
        <p:nvSpPr>
          <p:cNvPr id="4" name="コンテンツ プレースホルダー 3"/>
          <p:cNvSpPr>
            <a:spLocks noGrp="1"/>
          </p:cNvSpPr>
          <p:nvPr>
            <p:ph sz="half" idx="2"/>
          </p:nvPr>
        </p:nvSpPr>
        <p:spPr>
          <a:xfrm>
            <a:off x="4648200" y="1444783"/>
            <a:ext cx="4038600" cy="4525963"/>
          </a:xfrm>
        </p:spPr>
        <p:txBody>
          <a:bodyPr>
            <a:normAutofit/>
          </a:bodyPr>
          <a:lstStyle/>
          <a:p>
            <a:pPr marL="0" indent="0" algn="ctr">
              <a:buNone/>
            </a:pPr>
            <a:r>
              <a:rPr kumimoji="1" lang="ja-JP" altLang="en-US" sz="4000" dirty="0" smtClean="0">
                <a:solidFill>
                  <a:srgbClr val="3366FF"/>
                </a:solidFill>
              </a:rPr>
              <a:t>デメリット</a:t>
            </a:r>
            <a:endParaRPr kumimoji="1" lang="ja-JP" altLang="en-US" sz="4000" dirty="0">
              <a:solidFill>
                <a:srgbClr val="3366FF"/>
              </a:solidFill>
            </a:endParaRPr>
          </a:p>
        </p:txBody>
      </p:sp>
      <p:sp>
        <p:nvSpPr>
          <p:cNvPr id="5" name="スライド番号プレースホルダー 4"/>
          <p:cNvSpPr>
            <a:spLocks noGrp="1"/>
          </p:cNvSpPr>
          <p:nvPr>
            <p:ph type="sldNum" sz="quarter" idx="12"/>
          </p:nvPr>
        </p:nvSpPr>
        <p:spPr/>
        <p:txBody>
          <a:bodyPr/>
          <a:lstStyle/>
          <a:p>
            <a:fld id="{EB45EBAB-DB7F-2A48-A994-BDA5332DDFB5}" type="slidenum">
              <a:rPr kumimoji="1" lang="ja-JP" altLang="en-US" smtClean="0"/>
              <a:t>10</a:t>
            </a:fld>
            <a:endParaRPr kumimoji="1" lang="ja-JP" altLang="en-US"/>
          </a:p>
        </p:txBody>
      </p:sp>
      <p:sp>
        <p:nvSpPr>
          <p:cNvPr id="7" name="角丸四角形 6"/>
          <p:cNvSpPr/>
          <p:nvPr/>
        </p:nvSpPr>
        <p:spPr>
          <a:xfrm>
            <a:off x="109621" y="2026496"/>
            <a:ext cx="4227286" cy="463193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285750" indent="-285750" algn="ctr">
              <a:buFont typeface="Arial"/>
              <a:buChar char="•"/>
            </a:pPr>
            <a:r>
              <a:rPr lang="ja-JP" altLang="en-US" sz="4800" dirty="0"/>
              <a:t>コストカット</a:t>
            </a:r>
            <a:endParaRPr lang="en-US" altLang="ja-JP" sz="4800" dirty="0"/>
          </a:p>
          <a:p>
            <a:pPr marL="285750" indent="-285750" algn="ctr">
              <a:buFont typeface="Arial"/>
              <a:buChar char="•"/>
            </a:pPr>
            <a:r>
              <a:rPr kumimoji="1" lang="ja-JP" altLang="en-US" sz="4800" dirty="0"/>
              <a:t>売上増加が見込める</a:t>
            </a:r>
            <a:endParaRPr kumimoji="1" lang="en-US" altLang="ja-JP" sz="4800" dirty="0"/>
          </a:p>
          <a:p>
            <a:pPr marL="285750" indent="-285750" algn="ctr">
              <a:buFont typeface="Arial"/>
              <a:buChar char="•"/>
            </a:pPr>
            <a:r>
              <a:rPr lang="ja-JP" altLang="en-US" sz="4800" dirty="0"/>
              <a:t>顧客層の拡大</a:t>
            </a:r>
            <a:endParaRPr kumimoji="1" lang="ja-JP" altLang="en-US" sz="4800" dirty="0"/>
          </a:p>
        </p:txBody>
      </p:sp>
      <p:sp>
        <p:nvSpPr>
          <p:cNvPr id="8" name="角丸四角形 7"/>
          <p:cNvSpPr/>
          <p:nvPr/>
        </p:nvSpPr>
        <p:spPr>
          <a:xfrm>
            <a:off x="4336907" y="2026496"/>
            <a:ext cx="4445000" cy="4631933"/>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285750" indent="-285750" algn="ctr">
              <a:buFont typeface="Arial"/>
              <a:buChar char="•"/>
            </a:pPr>
            <a:r>
              <a:rPr lang="ja-JP" altLang="en-US" sz="3600" dirty="0"/>
              <a:t>カンフル剤にしかならない</a:t>
            </a:r>
            <a:endParaRPr lang="en-US" altLang="ja-JP" sz="3600" dirty="0"/>
          </a:p>
          <a:p>
            <a:pPr marL="285750" indent="-285750" algn="ctr">
              <a:buFont typeface="Arial"/>
              <a:buChar char="•"/>
            </a:pPr>
            <a:r>
              <a:rPr kumimoji="1" lang="ja-JP" altLang="en-US" sz="3600" dirty="0"/>
              <a:t>繰り返し購買する消費者は限られる</a:t>
            </a:r>
            <a:endParaRPr kumimoji="1" lang="en-US" altLang="ja-JP" sz="3600" dirty="0"/>
          </a:p>
          <a:p>
            <a:pPr marL="285750" indent="-285750" algn="ctr">
              <a:buFont typeface="Arial"/>
              <a:buChar char="•"/>
            </a:pPr>
            <a:r>
              <a:rPr lang="ja-JP" altLang="en-US" sz="3600" dirty="0"/>
              <a:t>長期展開だと目新しさ、懐かしさの低減</a:t>
            </a:r>
            <a:endParaRPr kumimoji="1" lang="ja-JP" altLang="en-US" sz="3600" dirty="0"/>
          </a:p>
        </p:txBody>
      </p:sp>
      <p:sp>
        <p:nvSpPr>
          <p:cNvPr id="9" name="テキスト ボックス 8"/>
          <p:cNvSpPr txBox="1"/>
          <p:nvPr/>
        </p:nvSpPr>
        <p:spPr>
          <a:xfrm>
            <a:off x="217714" y="274638"/>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1807514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53049"/>
            <a:ext cx="8229600" cy="1143000"/>
          </a:xfrm>
        </p:spPr>
        <p:txBody>
          <a:bodyPr/>
          <a:lstStyle/>
          <a:p>
            <a:r>
              <a:rPr kumimoji="1" lang="ja-JP" altLang="en-US" dirty="0"/>
              <a:t>問題意識</a:t>
            </a:r>
          </a:p>
        </p:txBody>
      </p:sp>
      <p:sp>
        <p:nvSpPr>
          <p:cNvPr id="3" name="コンテンツ プレースホルダー 2"/>
          <p:cNvSpPr>
            <a:spLocks noGrp="1"/>
          </p:cNvSpPr>
          <p:nvPr>
            <p:ph idx="1"/>
          </p:nvPr>
        </p:nvSpPr>
        <p:spPr/>
        <p:txBody>
          <a:bodyPr/>
          <a:lstStyle/>
          <a:p>
            <a:endParaRPr kumimoji="1" lang="en-US" altLang="ja-JP" dirty="0"/>
          </a:p>
          <a:p>
            <a:endParaRPr kumimoji="1" lang="ja-JP" altLang="en-US" dirty="0"/>
          </a:p>
        </p:txBody>
      </p:sp>
      <p:sp>
        <p:nvSpPr>
          <p:cNvPr id="8" name="テキスト ボックス 7"/>
          <p:cNvSpPr txBox="1"/>
          <p:nvPr/>
        </p:nvSpPr>
        <p:spPr>
          <a:xfrm>
            <a:off x="2050142" y="6509306"/>
            <a:ext cx="2669045" cy="369332"/>
          </a:xfrm>
          <a:prstGeom prst="rect">
            <a:avLst/>
          </a:prstGeom>
          <a:noFill/>
        </p:spPr>
        <p:txBody>
          <a:bodyPr wrap="none" rtlCol="0">
            <a:spAutoFit/>
          </a:bodyPr>
          <a:lstStyle/>
          <a:p>
            <a:r>
              <a:rPr kumimoji="1" lang="en-US" altLang="ja-JP" dirty="0"/>
              <a:t>2011/9/5</a:t>
            </a:r>
            <a:r>
              <a:rPr kumimoji="1" lang="ja-JP" altLang="en-US" dirty="0"/>
              <a:t>　日経</a:t>
            </a:r>
            <a:r>
              <a:rPr lang="en-US" altLang="ja-JP" dirty="0"/>
              <a:t>MJ P.2</a:t>
            </a:r>
            <a:r>
              <a:rPr lang="ja-JP" altLang="en-US" dirty="0"/>
              <a:t>より</a:t>
            </a:r>
            <a:endParaRPr kumimoji="1" lang="ja-JP" altLang="en-US" dirty="0"/>
          </a:p>
        </p:txBody>
      </p:sp>
      <p:grpSp>
        <p:nvGrpSpPr>
          <p:cNvPr id="31" name="図形グループ 30"/>
          <p:cNvGrpSpPr/>
          <p:nvPr/>
        </p:nvGrpSpPr>
        <p:grpSpPr>
          <a:xfrm>
            <a:off x="1" y="1499607"/>
            <a:ext cx="5201979" cy="4850079"/>
            <a:chOff x="1" y="1417638"/>
            <a:chExt cx="7537006" cy="5074667"/>
          </a:xfrm>
        </p:grpSpPr>
        <p:pic>
          <p:nvPicPr>
            <p:cNvPr id="4" name="図 3"/>
            <p:cNvPicPr>
              <a:picLocks noChangeAspect="1"/>
            </p:cNvPicPr>
            <p:nvPr/>
          </p:nvPicPr>
          <p:blipFill>
            <a:blip r:embed="rId3"/>
            <a:stretch>
              <a:fillRect/>
            </a:stretch>
          </p:blipFill>
          <p:spPr>
            <a:xfrm rot="16200000">
              <a:off x="1231170" y="186469"/>
              <a:ext cx="5074667" cy="7537006"/>
            </a:xfrm>
            <a:prstGeom prst="rect">
              <a:avLst/>
            </a:prstGeom>
          </p:spPr>
        </p:pic>
        <p:cxnSp>
          <p:nvCxnSpPr>
            <p:cNvPr id="10" name="直線コネクタ 9"/>
            <p:cNvCxnSpPr/>
            <p:nvPr/>
          </p:nvCxnSpPr>
          <p:spPr>
            <a:xfrm>
              <a:off x="7108700" y="3397369"/>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1" name="直線コネクタ 20"/>
            <p:cNvCxnSpPr/>
            <p:nvPr/>
          </p:nvCxnSpPr>
          <p:spPr>
            <a:xfrm>
              <a:off x="6950437" y="3367042"/>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2" name="直線コネクタ 21"/>
            <p:cNvCxnSpPr/>
            <p:nvPr/>
          </p:nvCxnSpPr>
          <p:spPr>
            <a:xfrm>
              <a:off x="6822517" y="3367042"/>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3" name="直線コネクタ 22"/>
            <p:cNvCxnSpPr/>
            <p:nvPr/>
          </p:nvCxnSpPr>
          <p:spPr>
            <a:xfrm>
              <a:off x="6685460" y="3367042"/>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4" name="直線コネクタ 23"/>
            <p:cNvCxnSpPr/>
            <p:nvPr/>
          </p:nvCxnSpPr>
          <p:spPr>
            <a:xfrm>
              <a:off x="6548403" y="3321360"/>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5" name="直線コネクタ 24"/>
            <p:cNvCxnSpPr/>
            <p:nvPr/>
          </p:nvCxnSpPr>
          <p:spPr>
            <a:xfrm>
              <a:off x="4623396" y="4369566"/>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6" name="直線コネクタ 25"/>
            <p:cNvCxnSpPr/>
            <p:nvPr/>
          </p:nvCxnSpPr>
          <p:spPr>
            <a:xfrm>
              <a:off x="4513751" y="4317286"/>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7" name="直線コネクタ 26"/>
            <p:cNvCxnSpPr/>
            <p:nvPr/>
          </p:nvCxnSpPr>
          <p:spPr>
            <a:xfrm>
              <a:off x="4376693" y="4349681"/>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8" name="直線コネクタ 27"/>
            <p:cNvCxnSpPr/>
            <p:nvPr/>
          </p:nvCxnSpPr>
          <p:spPr>
            <a:xfrm>
              <a:off x="4239636" y="4332640"/>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29" name="直線コネクタ 28"/>
            <p:cNvCxnSpPr/>
            <p:nvPr/>
          </p:nvCxnSpPr>
          <p:spPr>
            <a:xfrm>
              <a:off x="3700545" y="4281061"/>
              <a:ext cx="0" cy="883692"/>
            </a:xfrm>
            <a:prstGeom prst="line">
              <a:avLst/>
            </a:prstGeom>
          </p:spPr>
          <p:style>
            <a:lnRef idx="2">
              <a:schemeClr val="accent2"/>
            </a:lnRef>
            <a:fillRef idx="0">
              <a:schemeClr val="accent2"/>
            </a:fillRef>
            <a:effectRef idx="1">
              <a:schemeClr val="accent2"/>
            </a:effectRef>
            <a:fontRef idx="minor">
              <a:schemeClr val="tx1"/>
            </a:fontRef>
          </p:style>
        </p:cxnSp>
        <p:cxnSp>
          <p:nvCxnSpPr>
            <p:cNvPr id="30" name="直線コネクタ 29"/>
            <p:cNvCxnSpPr/>
            <p:nvPr/>
          </p:nvCxnSpPr>
          <p:spPr>
            <a:xfrm>
              <a:off x="3563487" y="4281061"/>
              <a:ext cx="0" cy="883692"/>
            </a:xfrm>
            <a:prstGeom prst="line">
              <a:avLst/>
            </a:prstGeom>
          </p:spPr>
          <p:style>
            <a:lnRef idx="2">
              <a:schemeClr val="accent2"/>
            </a:lnRef>
            <a:fillRef idx="0">
              <a:schemeClr val="accent2"/>
            </a:fillRef>
            <a:effectRef idx="1">
              <a:schemeClr val="accent2"/>
            </a:effectRef>
            <a:fontRef idx="minor">
              <a:schemeClr val="tx1"/>
            </a:fontRef>
          </p:style>
        </p:cxnSp>
      </p:grpSp>
      <p:sp>
        <p:nvSpPr>
          <p:cNvPr id="32" name="線吹き出し 1 31"/>
          <p:cNvSpPr/>
          <p:nvPr/>
        </p:nvSpPr>
        <p:spPr>
          <a:xfrm>
            <a:off x="5539771" y="1600200"/>
            <a:ext cx="3404933" cy="2033983"/>
          </a:xfrm>
          <a:prstGeom prst="callout1">
            <a:avLst>
              <a:gd name="adj1" fmla="val 18750"/>
              <a:gd name="adj2" fmla="val -8333"/>
              <a:gd name="adj3" fmla="val 128083"/>
              <a:gd name="adj4" fmla="val -26399"/>
            </a:avLst>
          </a:prstGeom>
          <a:ln/>
        </p:spPr>
        <p:style>
          <a:lnRef idx="1">
            <a:schemeClr val="accent6"/>
          </a:lnRef>
          <a:fillRef idx="3">
            <a:schemeClr val="accent6"/>
          </a:fillRef>
          <a:effectRef idx="2">
            <a:schemeClr val="accent6"/>
          </a:effectRef>
          <a:fontRef idx="minor">
            <a:schemeClr val="lt1"/>
          </a:fontRef>
        </p:style>
        <p:txBody>
          <a:bodyPr/>
          <a:lstStyle/>
          <a:p>
            <a:r>
              <a:rPr lang="en-US" altLang="ja-JP" sz="2400" dirty="0" smtClean="0"/>
              <a:t>『</a:t>
            </a:r>
            <a:r>
              <a:rPr lang="ja-JP" altLang="en-US" sz="2400" dirty="0" smtClean="0"/>
              <a:t>若い世代はレトロな商品を古臭いと感じるのではなく、昔の良いものを積極的に取り入れたいと考える傾向がある</a:t>
            </a:r>
            <a:r>
              <a:rPr lang="en-US" altLang="ja-JP" sz="2400" dirty="0" smtClean="0"/>
              <a:t>』</a:t>
            </a:r>
            <a:endParaRPr lang="ja-JP" altLang="en-US" sz="2400" dirty="0"/>
          </a:p>
        </p:txBody>
      </p:sp>
      <p:sp>
        <p:nvSpPr>
          <p:cNvPr id="33" name="線吹き出し 1 32"/>
          <p:cNvSpPr/>
          <p:nvPr/>
        </p:nvSpPr>
        <p:spPr>
          <a:xfrm>
            <a:off x="5296562" y="4320892"/>
            <a:ext cx="3847438" cy="2028795"/>
          </a:xfrm>
          <a:prstGeom prst="callout1">
            <a:avLst>
              <a:gd name="adj1" fmla="val 18750"/>
              <a:gd name="adj2" fmla="val -8333"/>
              <a:gd name="adj3" fmla="val 11727"/>
              <a:gd name="adj4" fmla="val -53795"/>
            </a:avLst>
          </a:prstGeom>
          <a:ln/>
        </p:spPr>
        <p:style>
          <a:lnRef idx="1">
            <a:schemeClr val="accent1"/>
          </a:lnRef>
          <a:fillRef idx="3">
            <a:schemeClr val="accent1"/>
          </a:fillRef>
          <a:effectRef idx="2">
            <a:schemeClr val="accent1"/>
          </a:effectRef>
          <a:fontRef idx="minor">
            <a:schemeClr val="lt1"/>
          </a:fontRef>
        </p:style>
        <p:txBody>
          <a:bodyPr/>
          <a:lstStyle/>
          <a:p>
            <a:r>
              <a:rPr lang="en-US" altLang="ja-JP" sz="2400" dirty="0" smtClean="0"/>
              <a:t>『</a:t>
            </a:r>
            <a:r>
              <a:rPr lang="ja-JP" altLang="en-US" sz="2400" dirty="0" smtClean="0"/>
              <a:t>かつて飲用したことのある人には懐かしさを、若い人にはシンプルな商品イメージを好意的に捉えてもらうことができた。</a:t>
            </a:r>
            <a:r>
              <a:rPr lang="en-US" altLang="ja-JP" sz="2400" dirty="0" smtClean="0"/>
              <a:t>』</a:t>
            </a:r>
            <a:endParaRPr lang="ja-JP" altLang="en-US" sz="2400" dirty="0"/>
          </a:p>
        </p:txBody>
      </p:sp>
      <p:sp>
        <p:nvSpPr>
          <p:cNvPr id="34" name="スライド番号プレースホルダー 33"/>
          <p:cNvSpPr>
            <a:spLocks noGrp="1"/>
          </p:cNvSpPr>
          <p:nvPr>
            <p:ph type="sldNum" sz="quarter" idx="12"/>
          </p:nvPr>
        </p:nvSpPr>
        <p:spPr/>
        <p:txBody>
          <a:bodyPr/>
          <a:lstStyle/>
          <a:p>
            <a:fld id="{EB45EBAB-DB7F-2A48-A994-BDA5332DDFB5}" type="slidenum">
              <a:rPr kumimoji="1" lang="ja-JP" altLang="en-US" smtClean="0"/>
              <a:t>11</a:t>
            </a:fld>
            <a:endParaRPr kumimoji="1" lang="ja-JP" altLang="en-US"/>
          </a:p>
        </p:txBody>
      </p:sp>
      <p:sp>
        <p:nvSpPr>
          <p:cNvPr id="35" name="テキスト ボックス 34"/>
          <p:cNvSpPr txBox="1"/>
          <p:nvPr/>
        </p:nvSpPr>
        <p:spPr>
          <a:xfrm>
            <a:off x="457200" y="188335"/>
            <a:ext cx="1005403" cy="338554"/>
          </a:xfrm>
          <a:prstGeom prst="rect">
            <a:avLst/>
          </a:prstGeom>
          <a:noFill/>
        </p:spPr>
        <p:txBody>
          <a:bodyPr wrap="none" rtlCol="0">
            <a:spAutoFit/>
          </a:bodyPr>
          <a:lstStyle/>
          <a:p>
            <a:r>
              <a:rPr kumimoji="1" lang="ja-JP" altLang="en-US" sz="1600" dirty="0" smtClean="0"/>
              <a:t>問題意識</a:t>
            </a:r>
            <a:endParaRPr kumimoji="1" lang="ja-JP" altLang="en-US" sz="1600" dirty="0"/>
          </a:p>
        </p:txBody>
      </p:sp>
    </p:spTree>
    <p:extLst>
      <p:ext uri="{BB962C8B-B14F-4D97-AF65-F5344CB8AC3E}">
        <p14:creationId xmlns:p14="http://schemas.microsoft.com/office/powerpoint/2010/main" val="947719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コンテンツ プレースホルダー 10"/>
          <p:cNvPicPr>
            <a:picLocks noGrp="1" noChangeAspect="1"/>
          </p:cNvPicPr>
          <p:nvPr>
            <p:ph idx="1"/>
          </p:nvPr>
        </p:nvPicPr>
        <p:blipFill rotWithShape="1">
          <a:blip r:embed="rId3"/>
          <a:srcRect l="782" r="-1435"/>
          <a:stretch/>
        </p:blipFill>
        <p:spPr>
          <a:xfrm>
            <a:off x="4889582" y="971809"/>
            <a:ext cx="1802710" cy="2247682"/>
          </a:xfrm>
        </p:spPr>
      </p:pic>
      <p:sp>
        <p:nvSpPr>
          <p:cNvPr id="2" name="タイトル 1"/>
          <p:cNvSpPr>
            <a:spLocks noGrp="1"/>
          </p:cNvSpPr>
          <p:nvPr>
            <p:ph type="title"/>
          </p:nvPr>
        </p:nvSpPr>
        <p:spPr>
          <a:xfrm>
            <a:off x="173455" y="265567"/>
            <a:ext cx="8229600" cy="1143000"/>
          </a:xfrm>
        </p:spPr>
        <p:txBody>
          <a:bodyPr>
            <a:normAutofit/>
          </a:bodyPr>
          <a:lstStyle/>
          <a:p>
            <a:r>
              <a:rPr kumimoji="1" lang="ja-JP" altLang="en-US" dirty="0" smtClean="0"/>
              <a:t>問題意識</a:t>
            </a:r>
            <a:endParaRPr kumimoji="1" lang="ja-JP" altLang="en-US" dirty="0"/>
          </a:p>
        </p:txBody>
      </p:sp>
      <p:pic>
        <p:nvPicPr>
          <p:cNvPr id="9" name="図 8"/>
          <p:cNvPicPr>
            <a:picLocks noChangeAspect="1"/>
          </p:cNvPicPr>
          <p:nvPr/>
        </p:nvPicPr>
        <p:blipFill rotWithShape="1">
          <a:blip r:embed="rId4"/>
          <a:srcRect l="49036"/>
          <a:stretch/>
        </p:blipFill>
        <p:spPr>
          <a:xfrm>
            <a:off x="580999" y="1854857"/>
            <a:ext cx="1676363" cy="2463800"/>
          </a:xfrm>
          <a:prstGeom prst="rect">
            <a:avLst/>
          </a:prstGeom>
        </p:spPr>
      </p:pic>
      <p:pic>
        <p:nvPicPr>
          <p:cNvPr id="12" name="図 11"/>
          <p:cNvPicPr>
            <a:picLocks noChangeAspect="1"/>
          </p:cNvPicPr>
          <p:nvPr/>
        </p:nvPicPr>
        <p:blipFill>
          <a:blip r:embed="rId5"/>
          <a:stretch>
            <a:fillRect/>
          </a:stretch>
        </p:blipFill>
        <p:spPr>
          <a:xfrm>
            <a:off x="4857619" y="3355092"/>
            <a:ext cx="1673503" cy="2062882"/>
          </a:xfrm>
          <a:prstGeom prst="rect">
            <a:avLst/>
          </a:prstGeom>
        </p:spPr>
      </p:pic>
      <p:sp>
        <p:nvSpPr>
          <p:cNvPr id="14" name="右矢印 13"/>
          <p:cNvSpPr/>
          <p:nvPr/>
        </p:nvSpPr>
        <p:spPr>
          <a:xfrm rot="1649681">
            <a:off x="3627628" y="4442189"/>
            <a:ext cx="978408" cy="48463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6" name="右矢印 15"/>
          <p:cNvSpPr/>
          <p:nvPr/>
        </p:nvSpPr>
        <p:spPr>
          <a:xfrm rot="20370261">
            <a:off x="3630367" y="2159512"/>
            <a:ext cx="978408" cy="48463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7" name="雲形吹き出し 16"/>
          <p:cNvSpPr/>
          <p:nvPr/>
        </p:nvSpPr>
        <p:spPr>
          <a:xfrm>
            <a:off x="7057105" y="1417638"/>
            <a:ext cx="1901109" cy="919261"/>
          </a:xfrm>
          <a:prstGeom prst="cloudCallout">
            <a:avLst>
              <a:gd name="adj1" fmla="val -74028"/>
              <a:gd name="adj2" fmla="val 8014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smtClean="0"/>
              <a:t>懐かしい</a:t>
            </a:r>
            <a:endParaRPr kumimoji="1" lang="ja-JP" altLang="en-US" dirty="0"/>
          </a:p>
        </p:txBody>
      </p:sp>
      <p:sp>
        <p:nvSpPr>
          <p:cNvPr id="18" name="雲形吹き出し 17"/>
          <p:cNvSpPr/>
          <p:nvPr/>
        </p:nvSpPr>
        <p:spPr>
          <a:xfrm>
            <a:off x="7057105" y="3585673"/>
            <a:ext cx="1901109" cy="919261"/>
          </a:xfrm>
          <a:prstGeom prst="cloudCallout">
            <a:avLst>
              <a:gd name="adj1" fmla="val -74028"/>
              <a:gd name="adj2" fmla="val 8014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smtClean="0"/>
              <a:t>シンプル！</a:t>
            </a:r>
            <a:endParaRPr kumimoji="1" lang="ja-JP" altLang="en-US" dirty="0"/>
          </a:p>
        </p:txBody>
      </p:sp>
      <p:pic>
        <p:nvPicPr>
          <p:cNvPr id="19" name="図 18"/>
          <p:cNvPicPr>
            <a:picLocks noChangeAspect="1"/>
          </p:cNvPicPr>
          <p:nvPr/>
        </p:nvPicPr>
        <p:blipFill rotWithShape="1">
          <a:blip r:embed="rId4"/>
          <a:srcRect l="49036"/>
          <a:stretch/>
        </p:blipFill>
        <p:spPr>
          <a:xfrm>
            <a:off x="1608343" y="1854857"/>
            <a:ext cx="1676363" cy="2463800"/>
          </a:xfrm>
          <a:prstGeom prst="rect">
            <a:avLst/>
          </a:prstGeom>
        </p:spPr>
      </p:pic>
      <p:sp>
        <p:nvSpPr>
          <p:cNvPr id="20" name="テキスト ボックス 19"/>
          <p:cNvSpPr txBox="1"/>
          <p:nvPr/>
        </p:nvSpPr>
        <p:spPr>
          <a:xfrm>
            <a:off x="3907111" y="2540435"/>
            <a:ext cx="553998" cy="2090476"/>
          </a:xfrm>
          <a:prstGeom prst="rect">
            <a:avLst/>
          </a:prstGeom>
          <a:noFill/>
        </p:spPr>
        <p:txBody>
          <a:bodyPr vert="eaVert" wrap="none" rtlCol="0">
            <a:spAutoFit/>
          </a:bodyPr>
          <a:lstStyle/>
          <a:p>
            <a:r>
              <a:rPr kumimoji="1" lang="ja-JP" altLang="en-US" sz="2400" b="1" dirty="0" smtClean="0"/>
              <a:t>単一アプローチ</a:t>
            </a:r>
            <a:endParaRPr kumimoji="1" lang="ja-JP" altLang="en-US" sz="2400" b="1" dirty="0"/>
          </a:p>
        </p:txBody>
      </p:sp>
      <p:sp>
        <p:nvSpPr>
          <p:cNvPr id="21" name="テキスト ボックス 20"/>
          <p:cNvSpPr txBox="1"/>
          <p:nvPr/>
        </p:nvSpPr>
        <p:spPr>
          <a:xfrm>
            <a:off x="252585" y="5777348"/>
            <a:ext cx="8705629" cy="523220"/>
          </a:xfrm>
          <a:prstGeom prst="rect">
            <a:avLst/>
          </a:prstGeom>
          <a:noFill/>
        </p:spPr>
        <p:txBody>
          <a:bodyPr wrap="none" rtlCol="0">
            <a:spAutoFit/>
          </a:bodyPr>
          <a:lstStyle/>
          <a:p>
            <a:r>
              <a:rPr kumimoji="1" lang="en-US" altLang="ja-JP" sz="2800" dirty="0" smtClean="0"/>
              <a:t>♢</a:t>
            </a:r>
            <a:r>
              <a:rPr kumimoji="1" lang="ja-JP" altLang="en-US" sz="2800" dirty="0" smtClean="0"/>
              <a:t>企業の考える訴求ポイントが効率的に伝わっていない</a:t>
            </a:r>
            <a:r>
              <a:rPr kumimoji="1" lang="en-US" altLang="ja-JP" sz="2800" dirty="0" smtClean="0"/>
              <a:t>♢</a:t>
            </a:r>
            <a:endParaRPr kumimoji="1" lang="ja-JP" altLang="en-US" sz="2800" dirty="0"/>
          </a:p>
        </p:txBody>
      </p:sp>
      <p:sp>
        <p:nvSpPr>
          <p:cNvPr id="22" name="スライド番号プレースホルダー 21"/>
          <p:cNvSpPr>
            <a:spLocks noGrp="1"/>
          </p:cNvSpPr>
          <p:nvPr>
            <p:ph type="sldNum" sz="quarter" idx="12"/>
          </p:nvPr>
        </p:nvSpPr>
        <p:spPr/>
        <p:txBody>
          <a:bodyPr/>
          <a:lstStyle/>
          <a:p>
            <a:fld id="{EB45EBAB-DB7F-2A48-A994-BDA5332DDFB5}" type="slidenum">
              <a:rPr kumimoji="1" lang="ja-JP" altLang="en-US" smtClean="0"/>
              <a:t>12</a:t>
            </a:fld>
            <a:endParaRPr kumimoji="1" lang="ja-JP" altLang="en-US"/>
          </a:p>
        </p:txBody>
      </p:sp>
      <p:sp>
        <p:nvSpPr>
          <p:cNvPr id="23" name="テキスト ボックス 22"/>
          <p:cNvSpPr txBox="1"/>
          <p:nvPr/>
        </p:nvSpPr>
        <p:spPr>
          <a:xfrm>
            <a:off x="457200" y="188335"/>
            <a:ext cx="1005403" cy="338554"/>
          </a:xfrm>
          <a:prstGeom prst="rect">
            <a:avLst/>
          </a:prstGeom>
          <a:noFill/>
        </p:spPr>
        <p:txBody>
          <a:bodyPr wrap="none" rtlCol="0">
            <a:spAutoFit/>
          </a:bodyPr>
          <a:lstStyle/>
          <a:p>
            <a:r>
              <a:rPr kumimoji="1" lang="ja-JP" altLang="en-US" sz="1600" dirty="0" smtClean="0"/>
              <a:t>問題意識</a:t>
            </a:r>
            <a:endParaRPr kumimoji="1" lang="ja-JP" altLang="en-US" sz="1600" dirty="0"/>
          </a:p>
        </p:txBody>
      </p:sp>
    </p:spTree>
    <p:extLst>
      <p:ext uri="{BB962C8B-B14F-4D97-AF65-F5344CB8AC3E}">
        <p14:creationId xmlns:p14="http://schemas.microsoft.com/office/powerpoint/2010/main" val="1923547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問題意識</a:t>
            </a:r>
            <a:endParaRPr kumimoji="1" lang="ja-JP" altLang="en-US" dirty="0"/>
          </a:p>
        </p:txBody>
      </p:sp>
      <p:sp>
        <p:nvSpPr>
          <p:cNvPr id="3" name="コンテンツ プレースホルダー 2"/>
          <p:cNvSpPr>
            <a:spLocks noGrp="1"/>
          </p:cNvSpPr>
          <p:nvPr>
            <p:ph idx="1"/>
          </p:nvPr>
        </p:nvSpPr>
        <p:spPr/>
        <p:txBody>
          <a:bodyPr/>
          <a:lstStyle/>
          <a:p>
            <a:endParaRPr lang="ja-JP" altLang="en-US" dirty="0"/>
          </a:p>
          <a:p>
            <a:r>
              <a:rPr lang="ja-JP" altLang="en-US" dirty="0" smtClean="0"/>
              <a:t>オリジナル</a:t>
            </a:r>
            <a:r>
              <a:rPr lang="ja-JP" altLang="en-US" dirty="0"/>
              <a:t>商品を知らない若者への訴求と、知っている世代への訴求が同じ方法</a:t>
            </a:r>
            <a:r>
              <a:rPr lang="ja-JP" altLang="en-US" dirty="0" smtClean="0"/>
              <a:t>で</a:t>
            </a:r>
            <a:r>
              <a:rPr lang="ja-JP" altLang="en-US" dirty="0" smtClean="0"/>
              <a:t>もよいのか</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13</a:t>
            </a:fld>
            <a:endParaRPr kumimoji="1" lang="ja-JP" altLang="en-US"/>
          </a:p>
        </p:txBody>
      </p:sp>
      <p:sp>
        <p:nvSpPr>
          <p:cNvPr id="5" name="テキスト ボックス 4"/>
          <p:cNvSpPr txBox="1"/>
          <p:nvPr/>
        </p:nvSpPr>
        <p:spPr>
          <a:xfrm>
            <a:off x="457200" y="188335"/>
            <a:ext cx="1005403" cy="338554"/>
          </a:xfrm>
          <a:prstGeom prst="rect">
            <a:avLst/>
          </a:prstGeom>
          <a:noFill/>
        </p:spPr>
        <p:txBody>
          <a:bodyPr wrap="none" rtlCol="0">
            <a:spAutoFit/>
          </a:bodyPr>
          <a:lstStyle/>
          <a:p>
            <a:r>
              <a:rPr kumimoji="1" lang="ja-JP" altLang="en-US" sz="1600" dirty="0" smtClean="0"/>
              <a:t>問題意識</a:t>
            </a:r>
            <a:endParaRPr kumimoji="1" lang="ja-JP" altLang="en-US" sz="1600" dirty="0"/>
          </a:p>
        </p:txBody>
      </p:sp>
    </p:spTree>
    <p:extLst>
      <p:ext uri="{BB962C8B-B14F-4D97-AF65-F5344CB8AC3E}">
        <p14:creationId xmlns:p14="http://schemas.microsoft.com/office/powerpoint/2010/main" val="362333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研究目的</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ja-JP" altLang="en-US" sz="2800" dirty="0" smtClean="0"/>
              <a:t>個人の懐古傾向が、テレビ</a:t>
            </a:r>
            <a:r>
              <a:rPr kumimoji="1" lang="en-US" altLang="ja-JP" sz="2800" dirty="0" smtClean="0"/>
              <a:t>CM</a:t>
            </a:r>
            <a:r>
              <a:rPr kumimoji="1" lang="ja-JP" altLang="en-US" sz="2800" dirty="0" smtClean="0"/>
              <a:t>から懐かしさの喚起を高め、それが過去想起、</a:t>
            </a:r>
            <a:r>
              <a:rPr lang="en-US" altLang="ja-JP" sz="2800" dirty="0" smtClean="0"/>
              <a:t>CM</a:t>
            </a:r>
            <a:r>
              <a:rPr lang="ja-JP" altLang="en-US" sz="2800" dirty="0" smtClean="0"/>
              <a:t>や商品の記憶を促進し、広告の好意的な印象を媒介として、購買意欲に結びつく（楠見、杉森、松田</a:t>
            </a:r>
            <a:r>
              <a:rPr lang="en-US" altLang="ja-JP" sz="2800" dirty="0" smtClean="0"/>
              <a:t> 2008)</a:t>
            </a:r>
          </a:p>
          <a:p>
            <a:endParaRPr kumimoji="1" lang="en-US" altLang="ja-JP" sz="2800" dirty="0"/>
          </a:p>
          <a:p>
            <a:endParaRPr lang="en-US" altLang="ja-JP" sz="2800" dirty="0" smtClean="0"/>
          </a:p>
          <a:p>
            <a:r>
              <a:rPr kumimoji="1" lang="ja-JP" altLang="en-US" sz="2800" dirty="0" smtClean="0"/>
              <a:t>テレビ</a:t>
            </a:r>
            <a:r>
              <a:rPr kumimoji="1" lang="en-US" altLang="ja-JP" sz="2800" dirty="0" smtClean="0"/>
              <a:t>CM</a:t>
            </a:r>
            <a:r>
              <a:rPr kumimoji="1" lang="ja-JP" altLang="en-US" sz="2800" dirty="0" smtClean="0"/>
              <a:t>の場合、懐かしさの喚起が購買行動の促進につながる</a:t>
            </a:r>
            <a:endParaRPr kumimoji="1" lang="en-US" altLang="ja-JP" sz="2800"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14</a:t>
            </a:fld>
            <a:endParaRPr kumimoji="1" lang="ja-JP" altLang="en-US"/>
          </a:p>
        </p:txBody>
      </p:sp>
      <p:sp>
        <p:nvSpPr>
          <p:cNvPr id="5" name="下矢印 4"/>
          <p:cNvSpPr/>
          <p:nvPr/>
        </p:nvSpPr>
        <p:spPr>
          <a:xfrm>
            <a:off x="4364258" y="3431533"/>
            <a:ext cx="484632" cy="97840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457200" y="288148"/>
            <a:ext cx="1107996" cy="369332"/>
          </a:xfrm>
          <a:prstGeom prst="rect">
            <a:avLst/>
          </a:prstGeom>
          <a:noFill/>
        </p:spPr>
        <p:txBody>
          <a:bodyPr wrap="none" rtlCol="0">
            <a:spAutoFit/>
          </a:bodyPr>
          <a:lstStyle/>
          <a:p>
            <a:r>
              <a:rPr kumimoji="1" lang="ja-JP" altLang="en-US" dirty="0" smtClean="0"/>
              <a:t>研究目的</a:t>
            </a:r>
            <a:endParaRPr kumimoji="1" lang="ja-JP" altLang="en-US" dirty="0"/>
          </a:p>
        </p:txBody>
      </p:sp>
    </p:spTree>
    <p:extLst>
      <p:ext uri="{BB962C8B-B14F-4D97-AF65-F5344CB8AC3E}">
        <p14:creationId xmlns:p14="http://schemas.microsoft.com/office/powerpoint/2010/main" val="3897778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研究目的</a:t>
            </a:r>
          </a:p>
        </p:txBody>
      </p:sp>
      <p:sp>
        <p:nvSpPr>
          <p:cNvPr id="3" name="コンテンツ プレースホルダー 2"/>
          <p:cNvSpPr>
            <a:spLocks noGrp="1"/>
          </p:cNvSpPr>
          <p:nvPr>
            <p:ph idx="1"/>
          </p:nvPr>
        </p:nvSpPr>
        <p:spPr/>
        <p:txBody>
          <a:bodyPr/>
          <a:lstStyle/>
          <a:p>
            <a:r>
              <a:rPr lang="ja-JP" altLang="en-US" dirty="0" smtClean="0"/>
              <a:t>復刻</a:t>
            </a:r>
            <a:r>
              <a:rPr lang="ja-JP" altLang="en-US" dirty="0"/>
              <a:t>商品を復刻商品と知らない消費者に対して、どのように訴求することが購買意欲に影響するのかを明らかにする</a:t>
            </a:r>
            <a:endParaRPr lang="en-US" altLang="ja-JP"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15</a:t>
            </a:fld>
            <a:endParaRPr kumimoji="1" lang="ja-JP" altLang="en-US"/>
          </a:p>
        </p:txBody>
      </p:sp>
      <p:sp>
        <p:nvSpPr>
          <p:cNvPr id="5" name="テキスト ボックス 4"/>
          <p:cNvSpPr txBox="1"/>
          <p:nvPr/>
        </p:nvSpPr>
        <p:spPr>
          <a:xfrm>
            <a:off x="457200" y="288148"/>
            <a:ext cx="1107996" cy="369332"/>
          </a:xfrm>
          <a:prstGeom prst="rect">
            <a:avLst/>
          </a:prstGeom>
          <a:noFill/>
        </p:spPr>
        <p:txBody>
          <a:bodyPr wrap="none" rtlCol="0">
            <a:spAutoFit/>
          </a:bodyPr>
          <a:lstStyle/>
          <a:p>
            <a:r>
              <a:rPr kumimoji="1" lang="ja-JP" altLang="en-US" dirty="0" smtClean="0"/>
              <a:t>研究目的</a:t>
            </a:r>
            <a:endParaRPr kumimoji="1" lang="ja-JP" altLang="en-US" dirty="0"/>
          </a:p>
        </p:txBody>
      </p:sp>
    </p:spTree>
    <p:extLst>
      <p:ext uri="{BB962C8B-B14F-4D97-AF65-F5344CB8AC3E}">
        <p14:creationId xmlns:p14="http://schemas.microsoft.com/office/powerpoint/2010/main" val="3208601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8958" y="447244"/>
            <a:ext cx="8229600" cy="1143000"/>
          </a:xfrm>
        </p:spPr>
        <p:txBody>
          <a:bodyPr/>
          <a:lstStyle/>
          <a:p>
            <a:r>
              <a:rPr kumimoji="1" lang="ja-JP" altLang="en-US" dirty="0" smtClean="0"/>
              <a:t>仮説</a:t>
            </a:r>
            <a:r>
              <a:rPr kumimoji="1" lang="en-US" altLang="ja-JP" dirty="0" smtClean="0"/>
              <a:t>①</a:t>
            </a:r>
            <a:r>
              <a:rPr kumimoji="1" lang="ja-JP" altLang="en-US" dirty="0" smtClean="0"/>
              <a:t>　導出</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16</a:t>
            </a:fld>
            <a:endParaRPr kumimoji="1" lang="ja-JP" altLang="en-US"/>
          </a:p>
        </p:txBody>
      </p:sp>
      <p:pic>
        <p:nvPicPr>
          <p:cNvPr id="5" name="コンテンツ プレースホルダー 4">
            <a:extLst>
              <a:ext uri="{FF2B5EF4-FFF2-40B4-BE49-F238E27FC236}">
                <a16:creationId xmlns="" xmlns:a16="http://schemas.microsoft.com/office/drawing/2014/main" id="{7027C313-07CD-4778-BDD9-E810948A7D0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1888" t="30561" r="60039" b="27966"/>
          <a:stretch/>
        </p:blipFill>
        <p:spPr>
          <a:xfrm>
            <a:off x="6297790" y="806591"/>
            <a:ext cx="2530261" cy="5380976"/>
          </a:xfrm>
          <a:prstGeom prst="rect">
            <a:avLst/>
          </a:prstGeom>
        </p:spPr>
      </p:pic>
      <p:sp>
        <p:nvSpPr>
          <p:cNvPr id="6" name="テキスト ボックス 5">
            <a:extLst>
              <a:ext uri="{FF2B5EF4-FFF2-40B4-BE49-F238E27FC236}">
                <a16:creationId xmlns:a16="http://schemas.microsoft.com/office/drawing/2014/main" xmlns="" id="{FA615E42-F957-45E3-916F-9808D11B181E}"/>
              </a:ext>
            </a:extLst>
          </p:cNvPr>
          <p:cNvSpPr txBox="1"/>
          <p:nvPr/>
        </p:nvSpPr>
        <p:spPr>
          <a:xfrm>
            <a:off x="2465519" y="6429721"/>
            <a:ext cx="4537624" cy="338554"/>
          </a:xfrm>
          <a:prstGeom prst="rect">
            <a:avLst/>
          </a:prstGeom>
          <a:noFill/>
        </p:spPr>
        <p:txBody>
          <a:bodyPr wrap="square" rtlCol="0">
            <a:spAutoFit/>
          </a:bodyPr>
          <a:lstStyle/>
          <a:p>
            <a:r>
              <a:rPr lang="en-US" altLang="ja-JP" sz="1600" dirty="0"/>
              <a:t>2012/02/10 </a:t>
            </a:r>
            <a:r>
              <a:rPr lang="ja-JP" altLang="en-US" sz="1600" dirty="0"/>
              <a:t>日経産業新聞 </a:t>
            </a:r>
            <a:r>
              <a:rPr lang="en-US" altLang="ja-JP" sz="1600" dirty="0"/>
              <a:t>9</a:t>
            </a:r>
            <a:r>
              <a:rPr lang="ja-JP" altLang="en-US" sz="1600" dirty="0"/>
              <a:t>ページ</a:t>
            </a:r>
            <a:endParaRPr kumimoji="1" lang="ja-JP" altLang="en-US" sz="1600" dirty="0"/>
          </a:p>
        </p:txBody>
      </p:sp>
      <p:sp>
        <p:nvSpPr>
          <p:cNvPr id="7" name="フレーム 6"/>
          <p:cNvSpPr/>
          <p:nvPr/>
        </p:nvSpPr>
        <p:spPr>
          <a:xfrm>
            <a:off x="6201830" y="806592"/>
            <a:ext cx="1311103" cy="1412626"/>
          </a:xfrm>
          <a:prstGeom prst="frame">
            <a:avLst>
              <a:gd name="adj1" fmla="val 6258"/>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線吹き出し 1 9"/>
          <p:cNvSpPr/>
          <p:nvPr/>
        </p:nvSpPr>
        <p:spPr>
          <a:xfrm>
            <a:off x="148958" y="1368518"/>
            <a:ext cx="4671947" cy="1775374"/>
          </a:xfrm>
          <a:prstGeom prst="callout1">
            <a:avLst>
              <a:gd name="adj1" fmla="val 13602"/>
              <a:gd name="adj2" fmla="val 127275"/>
              <a:gd name="adj3" fmla="val 79464"/>
              <a:gd name="adj4" fmla="val 10283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dirty="0" smtClean="0"/>
              <a:t>消費者は確実に満足を得られる商品にだけ手を伸ばす傾向が強まっているとされる。かつての人気商品は消費者にとって、安心して満足を得られる商品とも言える。</a:t>
            </a:r>
            <a:endParaRPr kumimoji="1" lang="ja-JP" altLang="en-US" dirty="0"/>
          </a:p>
        </p:txBody>
      </p:sp>
      <p:sp>
        <p:nvSpPr>
          <p:cNvPr id="11" name="下矢印 10"/>
          <p:cNvSpPr/>
          <p:nvPr/>
        </p:nvSpPr>
        <p:spPr>
          <a:xfrm>
            <a:off x="2355418" y="3467890"/>
            <a:ext cx="484632" cy="75679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569621" y="4630474"/>
            <a:ext cx="3791795" cy="1077218"/>
          </a:xfrm>
          <a:prstGeom prst="rect">
            <a:avLst/>
          </a:prstGeom>
          <a:noFill/>
        </p:spPr>
        <p:txBody>
          <a:bodyPr wrap="square" rtlCol="0">
            <a:spAutoFit/>
          </a:bodyPr>
          <a:lstStyle/>
          <a:p>
            <a:r>
              <a:rPr kumimoji="1" lang="ja-JP" altLang="en-US" sz="3200" dirty="0" smtClean="0"/>
              <a:t>消費者は商品に対し安心感を求めている</a:t>
            </a:r>
            <a:endParaRPr kumimoji="1" lang="ja-JP" altLang="en-US" sz="3200" dirty="0"/>
          </a:p>
        </p:txBody>
      </p:sp>
    </p:spTree>
    <p:extLst>
      <p:ext uri="{BB962C8B-B14F-4D97-AF65-F5344CB8AC3E}">
        <p14:creationId xmlns:p14="http://schemas.microsoft.com/office/powerpoint/2010/main" val="2629182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仮説</a:t>
            </a:r>
            <a:r>
              <a:rPr lang="en-US" altLang="ja-JP" dirty="0" smtClean="0"/>
              <a:t>①</a:t>
            </a:r>
            <a:r>
              <a:rPr kumimoji="1" lang="ja-JP" altLang="en-US" dirty="0" smtClean="0"/>
              <a:t>　導出</a:t>
            </a:r>
            <a:endParaRPr kumimoji="1" lang="ja-JP" altLang="en-US" dirty="0"/>
          </a:p>
        </p:txBody>
      </p:sp>
      <p:sp>
        <p:nvSpPr>
          <p:cNvPr id="3" name="コンテンツ プレースホルダー 2"/>
          <p:cNvSpPr>
            <a:spLocks noGrp="1"/>
          </p:cNvSpPr>
          <p:nvPr>
            <p:ph idx="1"/>
          </p:nvPr>
        </p:nvSpPr>
        <p:spPr/>
        <p:txBody>
          <a:bodyPr/>
          <a:lstStyle/>
          <a:p>
            <a:r>
              <a:rPr lang="en-US" altLang="ja-JP" dirty="0"/>
              <a:t>Stern (1992)</a:t>
            </a:r>
            <a:r>
              <a:rPr lang="ja-JP" altLang="ja-JP" dirty="0"/>
              <a:t>により分類された歴史的ノスタルジア</a:t>
            </a:r>
            <a:r>
              <a:rPr lang="ja-JP" altLang="ja-JP" dirty="0">
                <a:effectLst/>
              </a:rPr>
              <a:t> </a:t>
            </a:r>
            <a:endParaRPr lang="en-US" altLang="ja-JP" dirty="0">
              <a:effectLst/>
            </a:endParaRPr>
          </a:p>
          <a:p>
            <a:endParaRPr kumimoji="1" lang="en-US" altLang="ja-JP" dirty="0"/>
          </a:p>
          <a:p>
            <a:r>
              <a:rPr lang="ja-JP" altLang="ja-JP" dirty="0"/>
              <a:t>自分自身が経験していない古き良き時代の理想化されたノスタルジア</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17</a:t>
            </a:fld>
            <a:endParaRPr kumimoji="1" lang="ja-JP" altLang="en-US"/>
          </a:p>
        </p:txBody>
      </p:sp>
      <p:sp>
        <p:nvSpPr>
          <p:cNvPr id="5" name="テキスト ボックス 4"/>
          <p:cNvSpPr txBox="1"/>
          <p:nvPr/>
        </p:nvSpPr>
        <p:spPr>
          <a:xfrm>
            <a:off x="415315" y="220633"/>
            <a:ext cx="952905" cy="369332"/>
          </a:xfrm>
          <a:prstGeom prst="rect">
            <a:avLst/>
          </a:prstGeom>
          <a:noFill/>
        </p:spPr>
        <p:txBody>
          <a:bodyPr wrap="none" rtlCol="0">
            <a:spAutoFit/>
          </a:bodyPr>
          <a:lstStyle/>
          <a:p>
            <a:r>
              <a:rPr kumimoji="1" lang="ja-JP" altLang="en-US" dirty="0" smtClean="0"/>
              <a:t>仮説</a:t>
            </a:r>
            <a:r>
              <a:rPr lang="en-US" altLang="ja-JP" dirty="0" smtClean="0"/>
              <a:t>①</a:t>
            </a:r>
            <a:endParaRPr kumimoji="1" lang="ja-JP" altLang="en-US" dirty="0"/>
          </a:p>
        </p:txBody>
      </p:sp>
    </p:spTree>
    <p:extLst>
      <p:ext uri="{BB962C8B-B14F-4D97-AF65-F5344CB8AC3E}">
        <p14:creationId xmlns:p14="http://schemas.microsoft.com/office/powerpoint/2010/main" val="335528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a:t>
            </a:r>
            <a:r>
              <a:rPr kumimoji="1" lang="en-US" altLang="ja-JP" dirty="0" smtClean="0"/>
              <a:t>①</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オリジナル商品を知らない人は復刻商品に対して歴史的ノスタルジアを感じ、自分の中で商品を理想化し、購買している</a:t>
            </a:r>
            <a:endParaRPr kumimoji="1" lang="en-US" altLang="ja-JP" dirty="0" smtClean="0"/>
          </a:p>
          <a:p>
            <a:endParaRPr lang="en-US" altLang="ja-JP" dirty="0"/>
          </a:p>
          <a:p>
            <a:pPr marL="0" indent="0">
              <a:buNone/>
            </a:pPr>
            <a:endParaRPr kumimoji="1" lang="en-US" altLang="ja-JP" b="1" dirty="0" smtClean="0"/>
          </a:p>
          <a:p>
            <a:endParaRPr lang="en-US" altLang="ja-JP" dirty="0"/>
          </a:p>
          <a:p>
            <a:r>
              <a:rPr kumimoji="1" lang="ja-JP" altLang="en-US" dirty="0" smtClean="0"/>
              <a:t>オリジナル商品を知らない消費者が感じる安心感は歴史的ノスタルジアとは無関係である</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18</a:t>
            </a:fld>
            <a:endParaRPr kumimoji="1" lang="ja-JP" altLang="en-US"/>
          </a:p>
        </p:txBody>
      </p:sp>
      <p:sp>
        <p:nvSpPr>
          <p:cNvPr id="5" name="テキスト ボックス 4"/>
          <p:cNvSpPr txBox="1"/>
          <p:nvPr/>
        </p:nvSpPr>
        <p:spPr>
          <a:xfrm>
            <a:off x="415315" y="220633"/>
            <a:ext cx="952905" cy="369332"/>
          </a:xfrm>
          <a:prstGeom prst="rect">
            <a:avLst/>
          </a:prstGeom>
          <a:noFill/>
        </p:spPr>
        <p:txBody>
          <a:bodyPr wrap="none" rtlCol="0">
            <a:spAutoFit/>
          </a:bodyPr>
          <a:lstStyle/>
          <a:p>
            <a:r>
              <a:rPr kumimoji="1" lang="ja-JP" altLang="en-US" dirty="0" smtClean="0"/>
              <a:t>仮説</a:t>
            </a:r>
            <a:r>
              <a:rPr lang="en-US" altLang="ja-JP" dirty="0" smtClean="0"/>
              <a:t>①</a:t>
            </a:r>
            <a:endParaRPr kumimoji="1" lang="ja-JP" altLang="en-US" dirty="0"/>
          </a:p>
        </p:txBody>
      </p:sp>
      <p:sp>
        <p:nvSpPr>
          <p:cNvPr id="7" name="下矢印 6"/>
          <p:cNvSpPr/>
          <p:nvPr/>
        </p:nvSpPr>
        <p:spPr>
          <a:xfrm>
            <a:off x="3970606" y="3467890"/>
            <a:ext cx="484632" cy="75679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65807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57200" y="3628570"/>
            <a:ext cx="7942943" cy="113392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lstStyle/>
          <a:p>
            <a:r>
              <a:rPr kumimoji="1" lang="ja-JP" altLang="en-US" dirty="0"/>
              <a:t>仮説</a:t>
            </a:r>
            <a:r>
              <a:rPr kumimoji="1" lang="en-US" altLang="ja-JP" dirty="0"/>
              <a:t>②</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r>
              <a:rPr lang="en-US" altLang="ja-JP" dirty="0"/>
              <a:t>Stern (1992)</a:t>
            </a:r>
            <a:r>
              <a:rPr lang="ja-JP" altLang="en-US" dirty="0"/>
              <a:t>：歴史的ノスタルジアを喚起するプロモーションは過去を理想化する人に対して有効な方法の一つである</a:t>
            </a:r>
            <a:endParaRPr lang="en-US" altLang="ja-JP" dirty="0"/>
          </a:p>
          <a:p>
            <a:endParaRPr lang="en-US" altLang="ja-JP" dirty="0"/>
          </a:p>
          <a:p>
            <a:endParaRPr lang="en-US" altLang="ja-JP" dirty="0"/>
          </a:p>
          <a:p>
            <a:r>
              <a:rPr lang="ja-JP" altLang="en-US" dirty="0"/>
              <a:t>歴史的ノスタルジアを訴求すると購買意欲が高まる。</a:t>
            </a:r>
            <a:endParaRPr lang="en-US" altLang="ja-JP" dirty="0"/>
          </a:p>
          <a:p>
            <a:endParaRPr lang="en-US" altLang="ja-JP" dirty="0"/>
          </a:p>
          <a:p>
            <a:r>
              <a:rPr lang="ja-JP" altLang="en-US" dirty="0"/>
              <a:t>あくまで復刻商品と認知することと歴史的ノスタルジアを喚起することは別物である。</a:t>
            </a:r>
            <a:endParaRPr lang="en-US" altLang="ja-JP" dirty="0"/>
          </a:p>
          <a:p>
            <a:endParaRPr kumimoji="1" lang="ja-JP" altLang="en-US" dirty="0"/>
          </a:p>
        </p:txBody>
      </p:sp>
      <p:sp>
        <p:nvSpPr>
          <p:cNvPr id="4" name="下矢印 3"/>
          <p:cNvSpPr/>
          <p:nvPr/>
        </p:nvSpPr>
        <p:spPr>
          <a:xfrm>
            <a:off x="4192541" y="2711098"/>
            <a:ext cx="484632" cy="75679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p:txBody>
          <a:bodyPr/>
          <a:lstStyle/>
          <a:p>
            <a:fld id="{EB45EBAB-DB7F-2A48-A994-BDA5332DDFB5}" type="slidenum">
              <a:rPr kumimoji="1" lang="ja-JP" altLang="en-US" smtClean="0"/>
              <a:t>19</a:t>
            </a:fld>
            <a:endParaRPr kumimoji="1" lang="ja-JP" altLang="en-US"/>
          </a:p>
        </p:txBody>
      </p:sp>
      <p:sp>
        <p:nvSpPr>
          <p:cNvPr id="7" name="テキスト ボックス 6"/>
          <p:cNvSpPr txBox="1"/>
          <p:nvPr/>
        </p:nvSpPr>
        <p:spPr>
          <a:xfrm>
            <a:off x="415315" y="220633"/>
            <a:ext cx="952905" cy="369332"/>
          </a:xfrm>
          <a:prstGeom prst="rect">
            <a:avLst/>
          </a:prstGeom>
          <a:noFill/>
        </p:spPr>
        <p:txBody>
          <a:bodyPr wrap="none" rtlCol="0">
            <a:spAutoFit/>
          </a:bodyPr>
          <a:lstStyle/>
          <a:p>
            <a:r>
              <a:rPr kumimoji="1" lang="ja-JP" altLang="en-US" dirty="0" smtClean="0"/>
              <a:t>仮説</a:t>
            </a:r>
            <a:r>
              <a:rPr kumimoji="1" lang="en-US" altLang="ja-JP" dirty="0" smtClean="0"/>
              <a:t>②</a:t>
            </a:r>
            <a:endParaRPr kumimoji="1" lang="ja-JP" altLang="en-US" dirty="0"/>
          </a:p>
        </p:txBody>
      </p:sp>
    </p:spTree>
    <p:extLst>
      <p:ext uri="{BB962C8B-B14F-4D97-AF65-F5344CB8AC3E}">
        <p14:creationId xmlns:p14="http://schemas.microsoft.com/office/powerpoint/2010/main" val="479463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49468" y="747225"/>
            <a:ext cx="5442439" cy="1327760"/>
          </a:xfrm>
        </p:spPr>
        <p:txBody>
          <a:bodyPr/>
          <a:lstStyle/>
          <a:p>
            <a:r>
              <a:rPr lang="ja-JP" altLang="en-US" dirty="0"/>
              <a:t>目次</a:t>
            </a:r>
            <a:endParaRPr kumimoji="1" lang="ja-JP" altLang="en-US" dirty="0"/>
          </a:p>
        </p:txBody>
      </p:sp>
      <p:sp>
        <p:nvSpPr>
          <p:cNvPr id="4" name="テキスト ボックス 3"/>
          <p:cNvSpPr txBox="1"/>
          <p:nvPr/>
        </p:nvSpPr>
        <p:spPr>
          <a:xfrm>
            <a:off x="931984" y="2614246"/>
            <a:ext cx="6576647" cy="2862322"/>
          </a:xfrm>
          <a:prstGeom prst="rect">
            <a:avLst/>
          </a:prstGeom>
          <a:noFill/>
        </p:spPr>
        <p:txBody>
          <a:bodyPr wrap="square" rtlCol="0">
            <a:spAutoFit/>
          </a:bodyPr>
          <a:lstStyle/>
          <a:p>
            <a:pPr marL="285750" indent="-285750">
              <a:buFont typeface="Arial" panose="020B0604020202020204" pitchFamily="34" charset="0"/>
              <a:buChar char="•"/>
            </a:pPr>
            <a:r>
              <a:rPr lang="ja-JP" altLang="en-US" sz="3600" b="1" dirty="0">
                <a:latin typeface="Gungsuh" panose="02030600000101010101" pitchFamily="18" charset="-127"/>
                <a:ea typeface="Gungsuh" panose="02030600000101010101" pitchFamily="18" charset="-127"/>
              </a:rPr>
              <a:t>現状分析</a:t>
            </a:r>
            <a:endParaRPr lang="en-US" altLang="ja-JP" sz="3600" b="1" dirty="0">
              <a:latin typeface="Gungsuh" panose="02030600000101010101" pitchFamily="18" charset="-127"/>
              <a:ea typeface="Gungsuh" panose="02030600000101010101" pitchFamily="18" charset="-127"/>
            </a:endParaRPr>
          </a:p>
          <a:p>
            <a:pPr marL="285750" indent="-285750">
              <a:buFont typeface="Arial" panose="020B0604020202020204" pitchFamily="34" charset="0"/>
              <a:buChar char="•"/>
            </a:pPr>
            <a:r>
              <a:rPr kumimoji="1" lang="ja-JP" altLang="en-US" sz="3600" b="1" dirty="0">
                <a:latin typeface="Gungsuh" panose="02030600000101010101" pitchFamily="18" charset="-127"/>
                <a:ea typeface="Gungsuh" panose="02030600000101010101" pitchFamily="18" charset="-127"/>
              </a:rPr>
              <a:t>問題意識</a:t>
            </a:r>
            <a:endParaRPr kumimoji="1" lang="en-US" altLang="ja-JP" sz="3600" b="1" dirty="0">
              <a:latin typeface="Gungsuh" panose="02030600000101010101" pitchFamily="18" charset="-127"/>
              <a:ea typeface="Gungsuh" panose="02030600000101010101" pitchFamily="18" charset="-127"/>
            </a:endParaRPr>
          </a:p>
          <a:p>
            <a:pPr marL="285750" indent="-285750">
              <a:buFont typeface="Arial" panose="020B0604020202020204" pitchFamily="34" charset="0"/>
              <a:buChar char="•"/>
            </a:pPr>
            <a:r>
              <a:rPr kumimoji="1" lang="ja-JP" altLang="en-US" sz="3600" b="1" dirty="0">
                <a:latin typeface="Gungsuh" panose="02030600000101010101" pitchFamily="18" charset="-127"/>
                <a:ea typeface="Gungsuh" panose="02030600000101010101" pitchFamily="18" charset="-127"/>
              </a:rPr>
              <a:t>研究目的</a:t>
            </a:r>
            <a:endParaRPr kumimoji="1" lang="en-US" altLang="ja-JP" sz="3600" b="1" dirty="0">
              <a:latin typeface="Gungsuh" panose="02030600000101010101" pitchFamily="18" charset="-127"/>
              <a:ea typeface="Gungsuh" panose="02030600000101010101" pitchFamily="18" charset="-127"/>
            </a:endParaRPr>
          </a:p>
          <a:p>
            <a:pPr marL="285750" indent="-285750">
              <a:buFont typeface="Arial" panose="020B0604020202020204" pitchFamily="34" charset="0"/>
              <a:buChar char="•"/>
            </a:pPr>
            <a:r>
              <a:rPr lang="ja-JP" altLang="en-US" sz="3600" b="1" dirty="0">
                <a:latin typeface="Gungsuh" panose="02030600000101010101" pitchFamily="18" charset="-127"/>
                <a:ea typeface="Gungsuh" panose="02030600000101010101" pitchFamily="18" charset="-127"/>
              </a:rPr>
              <a:t>仮説導出</a:t>
            </a:r>
            <a:endParaRPr lang="en-US" altLang="ja-JP" sz="3600" b="1" dirty="0">
              <a:latin typeface="Gungsuh" panose="02030600000101010101" pitchFamily="18" charset="-127"/>
              <a:ea typeface="Gungsuh" panose="02030600000101010101" pitchFamily="18" charset="-127"/>
            </a:endParaRPr>
          </a:p>
          <a:p>
            <a:pPr marL="285750" indent="-285750">
              <a:buFont typeface="Arial" panose="020B0604020202020204" pitchFamily="34" charset="0"/>
              <a:buChar char="•"/>
            </a:pPr>
            <a:r>
              <a:rPr kumimoji="1" lang="ja-JP" altLang="en-US" sz="3600" b="1" dirty="0">
                <a:latin typeface="Gungsuh" panose="02030600000101010101" pitchFamily="18" charset="-127"/>
                <a:ea typeface="Gungsuh" panose="02030600000101010101" pitchFamily="18" charset="-127"/>
              </a:rPr>
              <a:t>仮説</a:t>
            </a:r>
            <a:endParaRPr kumimoji="1" lang="en-US" altLang="ja-JP" sz="3600" b="1" dirty="0">
              <a:latin typeface="Gungsuh" panose="02030600000101010101" pitchFamily="18" charset="-127"/>
              <a:ea typeface="Gungsuh" panose="02030600000101010101" pitchFamily="18" charset="-127"/>
            </a:endParaRPr>
          </a:p>
        </p:txBody>
      </p:sp>
      <p:sp>
        <p:nvSpPr>
          <p:cNvPr id="3" name="スライド番号プレースホルダー 2"/>
          <p:cNvSpPr>
            <a:spLocks noGrp="1"/>
          </p:cNvSpPr>
          <p:nvPr>
            <p:ph type="sldNum" sz="quarter" idx="12"/>
          </p:nvPr>
        </p:nvSpPr>
        <p:spPr/>
        <p:txBody>
          <a:bodyPr/>
          <a:lstStyle/>
          <a:p>
            <a:fld id="{EB45EBAB-DB7F-2A48-A994-BDA5332DDFB5}" type="slidenum">
              <a:rPr kumimoji="1" lang="ja-JP" altLang="en-US" smtClean="0"/>
              <a:t>2</a:t>
            </a:fld>
            <a:endParaRPr kumimoji="1" lang="ja-JP" altLang="en-US"/>
          </a:p>
        </p:txBody>
      </p:sp>
    </p:spTree>
    <p:extLst>
      <p:ext uri="{BB962C8B-B14F-4D97-AF65-F5344CB8AC3E}">
        <p14:creationId xmlns:p14="http://schemas.microsoft.com/office/powerpoint/2010/main" val="3209893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今後</a:t>
            </a:r>
            <a:r>
              <a:rPr kumimoji="1" lang="ja-JP" altLang="en-US" dirty="0" smtClean="0"/>
              <a:t>の</a:t>
            </a:r>
            <a:r>
              <a:rPr lang="ja-JP" altLang="en-US" dirty="0" smtClean="0"/>
              <a:t>課題</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a:t>消費</a:t>
            </a:r>
            <a:r>
              <a:rPr lang="ja-JP" altLang="en-US" dirty="0"/>
              <a:t>者の特性をさらに細かく分類し、それらの差異から詳しく仮説検証をしていきたい</a:t>
            </a:r>
            <a:endParaRPr lang="en-US" altLang="ja-JP" dirty="0"/>
          </a:p>
          <a:p>
            <a:r>
              <a:rPr kumimoji="1" lang="ja-JP" altLang="en-US" dirty="0"/>
              <a:t>オリジナルを認知している人とそうでない人、また実際に購買経験がある人とそうでない人の違いを明確にしていきたい</a:t>
            </a:r>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20</a:t>
            </a:fld>
            <a:endParaRPr kumimoji="1" lang="ja-JP" altLang="en-US"/>
          </a:p>
        </p:txBody>
      </p:sp>
    </p:spTree>
    <p:extLst>
      <p:ext uri="{BB962C8B-B14F-4D97-AF65-F5344CB8AC3E}">
        <p14:creationId xmlns:p14="http://schemas.microsoft.com/office/powerpoint/2010/main" val="5882278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参考文献</a:t>
            </a:r>
          </a:p>
        </p:txBody>
      </p:sp>
      <p:sp>
        <p:nvSpPr>
          <p:cNvPr id="3" name="コンテンツ プレースホルダー 2"/>
          <p:cNvSpPr>
            <a:spLocks noGrp="1"/>
          </p:cNvSpPr>
          <p:nvPr>
            <p:ph idx="1"/>
          </p:nvPr>
        </p:nvSpPr>
        <p:spPr/>
        <p:txBody>
          <a:bodyPr>
            <a:normAutofit fontScale="92500" lnSpcReduction="20000"/>
          </a:bodyPr>
          <a:lstStyle/>
          <a:p>
            <a:r>
              <a:rPr lang="en-US" altLang="ja-JP" dirty="0"/>
              <a:t>Stern (1992)</a:t>
            </a:r>
            <a:r>
              <a:rPr lang="ja-JP" altLang="en-US" dirty="0"/>
              <a:t>　</a:t>
            </a:r>
            <a:r>
              <a:rPr lang="en-US" altLang="ja-JP" dirty="0"/>
              <a:t>『</a:t>
            </a:r>
            <a:r>
              <a:rPr lang="ja-JP" altLang="en-US" dirty="0"/>
              <a:t>ノスタルジアの社会学</a:t>
            </a:r>
            <a:r>
              <a:rPr lang="en-US" altLang="ja-JP" dirty="0"/>
              <a:t>』</a:t>
            </a:r>
          </a:p>
          <a:p>
            <a:r>
              <a:rPr lang="ja-JP" altLang="en-US" dirty="0"/>
              <a:t>堀内圭子（</a:t>
            </a:r>
            <a:r>
              <a:rPr lang="en-US" altLang="ja-JP" dirty="0"/>
              <a:t>2007)『</a:t>
            </a:r>
            <a:r>
              <a:rPr lang="ja-JP" altLang="en-US" dirty="0"/>
              <a:t>消費者のノスタルジア</a:t>
            </a:r>
            <a:r>
              <a:rPr lang="en-US" altLang="ja-JP" dirty="0"/>
              <a:t>』</a:t>
            </a:r>
          </a:p>
          <a:p>
            <a:r>
              <a:rPr kumimoji="1" lang="ja-JP" altLang="en-US" dirty="0"/>
              <a:t>杉本達哉（</a:t>
            </a:r>
            <a:r>
              <a:rPr kumimoji="1" lang="en-US" altLang="ja-JP" dirty="0"/>
              <a:t>2002</a:t>
            </a:r>
            <a:r>
              <a:rPr kumimoji="1" lang="ja-JP" altLang="en-US" dirty="0"/>
              <a:t>）</a:t>
            </a:r>
            <a:r>
              <a:rPr kumimoji="1" lang="en-US" altLang="ja-JP" dirty="0"/>
              <a:t>『</a:t>
            </a:r>
            <a:r>
              <a:rPr kumimoji="1" lang="ja-JP" altLang="en-US" dirty="0"/>
              <a:t>マーケティング論</a:t>
            </a:r>
            <a:r>
              <a:rPr kumimoji="1" lang="en-US" altLang="ja-JP" dirty="0"/>
              <a:t>』</a:t>
            </a:r>
            <a:r>
              <a:rPr kumimoji="1" lang="ja-JP" altLang="en-US" dirty="0"/>
              <a:t>中央</a:t>
            </a:r>
            <a:r>
              <a:rPr kumimoji="1" lang="ja-JP" altLang="en-US" dirty="0" smtClean="0"/>
              <a:t>経済社</a:t>
            </a:r>
            <a:endParaRPr kumimoji="1" lang="en-US" altLang="ja-JP" dirty="0" smtClean="0"/>
          </a:p>
          <a:p>
            <a:r>
              <a:rPr lang="ja-JP" altLang="en-US" dirty="0"/>
              <a:t>日経テレコン</a:t>
            </a:r>
            <a:r>
              <a:rPr lang="en-US" altLang="ja-JP" dirty="0"/>
              <a:t>21 </a:t>
            </a:r>
            <a:r>
              <a:rPr lang="en-US" altLang="ja-JP" dirty="0" smtClean="0">
                <a:hlinkClick r:id="rId2"/>
              </a:rPr>
              <a:t>https</a:t>
            </a:r>
            <a:r>
              <a:rPr lang="en-US" altLang="ja-JP" dirty="0">
                <a:hlinkClick r:id="rId2"/>
              </a:rPr>
              <a:t>://t21-nikkei-co-jp.hawking1.agulin.aoyama.ac.jp/g3/CMNDF11.</a:t>
            </a:r>
            <a:r>
              <a:rPr lang="en-US" altLang="ja-JP" dirty="0" smtClean="0">
                <a:hlinkClick r:id="rId2"/>
              </a:rPr>
              <a:t>do</a:t>
            </a:r>
            <a:endParaRPr lang="en-US" altLang="ja-JP" dirty="0" smtClean="0"/>
          </a:p>
          <a:p>
            <a:r>
              <a:rPr lang="ja-JP" altLang="en-US" dirty="0" smtClean="0"/>
              <a:t>楠見孝 杉森絵里子</a:t>
            </a:r>
            <a:r>
              <a:rPr lang="en-US" altLang="ja-JP" dirty="0" smtClean="0"/>
              <a:t> </a:t>
            </a:r>
            <a:r>
              <a:rPr lang="ja-JP" altLang="en-US" dirty="0" smtClean="0"/>
              <a:t>松田憲</a:t>
            </a:r>
            <a:r>
              <a:rPr lang="en-US" altLang="ja-JP" dirty="0"/>
              <a:t>(</a:t>
            </a:r>
            <a:r>
              <a:rPr lang="en-US" altLang="ja-JP" dirty="0" smtClean="0"/>
              <a:t>2008)『</a:t>
            </a:r>
            <a:r>
              <a:rPr lang="ja-JP" altLang="en-US" dirty="0" smtClean="0"/>
              <a:t>ノスタルジア喚起</a:t>
            </a:r>
            <a:r>
              <a:rPr lang="en-US" altLang="ja-JP" dirty="0" smtClean="0"/>
              <a:t>CM</a:t>
            </a:r>
            <a:r>
              <a:rPr lang="ja-JP" altLang="en-US" dirty="0" smtClean="0"/>
              <a:t>が広告認知と消費者行動に及ぼす効果</a:t>
            </a:r>
            <a:r>
              <a:rPr lang="en-US" altLang="ja-JP" dirty="0" smtClean="0"/>
              <a:t>』</a:t>
            </a:r>
            <a:endParaRPr lang="en-US" altLang="ja-JP" dirty="0" smtClean="0"/>
          </a:p>
          <a:p>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21</a:t>
            </a:fld>
            <a:endParaRPr kumimoji="1" lang="ja-JP" altLang="en-US"/>
          </a:p>
        </p:txBody>
      </p:sp>
    </p:spTree>
    <p:extLst>
      <p:ext uri="{BB962C8B-B14F-4D97-AF65-F5344CB8AC3E}">
        <p14:creationId xmlns:p14="http://schemas.microsoft.com/office/powerpoint/2010/main" val="627710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補足資料</a:t>
            </a:r>
            <a:r>
              <a:rPr lang="ja-JP" altLang="en-US" dirty="0"/>
              <a:t>　</a:t>
            </a:r>
            <a:r>
              <a:rPr lang="ja-JP" altLang="en-US" dirty="0" smtClean="0"/>
              <a:t>復刻商品概要</a:t>
            </a:r>
            <a:r>
              <a:rPr lang="en-US" altLang="ja-JP" dirty="0" smtClean="0"/>
              <a:t>①</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はちみつレモン</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22</a:t>
            </a:fld>
            <a:endParaRPr kumimoji="1" lang="ja-JP" altLang="en-US"/>
          </a:p>
        </p:txBody>
      </p:sp>
      <p:sp>
        <p:nvSpPr>
          <p:cNvPr id="5" name="正方形/長方形 4">
            <a:extLst>
              <a:ext uri="{FF2B5EF4-FFF2-40B4-BE49-F238E27FC236}">
                <a16:creationId xmlns:a16="http://schemas.microsoft.com/office/drawing/2014/main" xmlns="" id="{DEA40998-E83B-4F22-800E-91D18D57F574}"/>
              </a:ext>
            </a:extLst>
          </p:cNvPr>
          <p:cNvSpPr/>
          <p:nvPr/>
        </p:nvSpPr>
        <p:spPr>
          <a:xfrm>
            <a:off x="820490" y="2273281"/>
            <a:ext cx="4572000" cy="1754326"/>
          </a:xfrm>
          <a:prstGeom prst="rect">
            <a:avLst/>
          </a:prstGeom>
        </p:spPr>
        <p:txBody>
          <a:bodyPr>
            <a:spAutoFit/>
          </a:bodyPr>
          <a:lstStyle/>
          <a:p>
            <a:r>
              <a:rPr lang="ja-JP" altLang="ja-JP" sz="1350" kern="0" dirty="0">
                <a:solidFill>
                  <a:srgbClr val="333333"/>
                </a:solidFill>
                <a:cs typeface="ＭＳ Ｐゴシック" panose="020B0600070205080204" pitchFamily="50" charset="-128"/>
              </a:rPr>
              <a:t>【商品概要】</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商品名　　　　　</a:t>
            </a:r>
            <a:r>
              <a:rPr lang="ja-JP" altLang="en-US" sz="1350" kern="0" dirty="0">
                <a:solidFill>
                  <a:srgbClr val="333333"/>
                </a:solidFill>
                <a:cs typeface="ＭＳ Ｐゴシック" panose="020B0600070205080204" pitchFamily="50" charset="-128"/>
              </a:rPr>
              <a:t>　 サントリー はちみつレモン</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名称　　　　　　　　</a:t>
            </a:r>
            <a:r>
              <a:rPr lang="ja-JP" altLang="en-US" sz="1350" kern="0" dirty="0">
                <a:solidFill>
                  <a:srgbClr val="333333"/>
                </a:solidFill>
                <a:cs typeface="ＭＳ Ｐゴシック" panose="020B0600070205080204" pitchFamily="50" charset="-128"/>
              </a:rPr>
              <a:t>果汁入り清涼飲料</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内容量　　　　　</a:t>
            </a:r>
            <a:r>
              <a:rPr lang="ja-JP" altLang="en-US" sz="1350" kern="0" dirty="0">
                <a:solidFill>
                  <a:srgbClr val="333333"/>
                </a:solidFill>
                <a:cs typeface="ＭＳ Ｐゴシック" panose="020B0600070205080204" pitchFamily="50" charset="-128"/>
              </a:rPr>
              <a:t> </a:t>
            </a:r>
            <a:r>
              <a:rPr lang="ja-JP" altLang="ja-JP" sz="1350" kern="0" dirty="0">
                <a:solidFill>
                  <a:srgbClr val="333333"/>
                </a:solidFill>
                <a:cs typeface="ＭＳ Ｐゴシック" panose="020B0600070205080204" pitchFamily="50" charset="-128"/>
              </a:rPr>
              <a:t>　</a:t>
            </a:r>
            <a:r>
              <a:rPr lang="en-US" altLang="ja-JP" sz="1350" kern="0" dirty="0">
                <a:solidFill>
                  <a:srgbClr val="333333"/>
                </a:solidFill>
                <a:cs typeface="ＭＳ Ｐゴシック" panose="020B0600070205080204" pitchFamily="50" charset="-128"/>
              </a:rPr>
              <a:t>470ml</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参考小売価格　　</a:t>
            </a:r>
            <a:r>
              <a:rPr lang="en-US" altLang="ja-JP" sz="1350" kern="0" dirty="0">
                <a:solidFill>
                  <a:srgbClr val="333333"/>
                </a:solidFill>
                <a:cs typeface="ＭＳ Ｐゴシック" panose="020B0600070205080204" pitchFamily="50" charset="-128"/>
              </a:rPr>
              <a:t>140</a:t>
            </a:r>
            <a:r>
              <a:rPr lang="ja-JP" altLang="ja-JP" sz="1350" kern="0" dirty="0">
                <a:solidFill>
                  <a:srgbClr val="333333"/>
                </a:solidFill>
                <a:cs typeface="ＭＳ Ｐゴシック" panose="020B0600070205080204" pitchFamily="50" charset="-128"/>
              </a:rPr>
              <a:t>円（税込）</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発売日　　　　　</a:t>
            </a:r>
            <a:r>
              <a:rPr lang="en-US" altLang="ja-JP" sz="1350" kern="0" dirty="0">
                <a:solidFill>
                  <a:srgbClr val="333333"/>
                </a:solidFill>
                <a:cs typeface="ＭＳ Ｐゴシック" panose="020B0600070205080204" pitchFamily="50" charset="-128"/>
              </a:rPr>
              <a:t> </a:t>
            </a:r>
            <a:r>
              <a:rPr lang="ja-JP" altLang="ja-JP" sz="1350" kern="0" dirty="0">
                <a:solidFill>
                  <a:srgbClr val="333333"/>
                </a:solidFill>
                <a:cs typeface="ＭＳ Ｐゴシック" panose="020B0600070205080204" pitchFamily="50" charset="-128"/>
              </a:rPr>
              <a:t>　</a:t>
            </a:r>
            <a:r>
              <a:rPr lang="en-US" altLang="ja-JP" sz="1350" kern="0" dirty="0">
                <a:solidFill>
                  <a:srgbClr val="333333"/>
                </a:solidFill>
                <a:cs typeface="ＭＳ Ｐゴシック" panose="020B0600070205080204" pitchFamily="50" charset="-128"/>
              </a:rPr>
              <a:t>2011</a:t>
            </a:r>
            <a:r>
              <a:rPr lang="ja-JP" altLang="ja-JP" sz="1350" kern="0" dirty="0">
                <a:solidFill>
                  <a:srgbClr val="333333"/>
                </a:solidFill>
                <a:cs typeface="ＭＳ Ｐゴシック" panose="020B0600070205080204" pitchFamily="50" charset="-128"/>
              </a:rPr>
              <a:t>年</a:t>
            </a:r>
            <a:r>
              <a:rPr lang="en-US" altLang="ja-JP" sz="1350" kern="0" dirty="0">
                <a:solidFill>
                  <a:srgbClr val="333333"/>
                </a:solidFill>
                <a:cs typeface="ＭＳ Ｐゴシック" panose="020B0600070205080204" pitchFamily="50" charset="-128"/>
              </a:rPr>
              <a:t>10</a:t>
            </a:r>
            <a:r>
              <a:rPr lang="ja-JP" altLang="ja-JP" sz="1350" kern="0" dirty="0">
                <a:solidFill>
                  <a:srgbClr val="333333"/>
                </a:solidFill>
                <a:cs typeface="ＭＳ Ｐゴシック" panose="020B0600070205080204" pitchFamily="50" charset="-128"/>
              </a:rPr>
              <a:t>月</a:t>
            </a:r>
            <a:r>
              <a:rPr lang="en-US" altLang="ja-JP" sz="1350" kern="0" dirty="0">
                <a:solidFill>
                  <a:srgbClr val="333333"/>
                </a:solidFill>
                <a:cs typeface="ＭＳ Ｐゴシック" panose="020B0600070205080204" pitchFamily="50" charset="-128"/>
              </a:rPr>
              <a:t>1</a:t>
            </a:r>
            <a:r>
              <a:rPr lang="ja-JP" altLang="ja-JP" sz="1350" kern="0" dirty="0">
                <a:solidFill>
                  <a:srgbClr val="333333"/>
                </a:solidFill>
                <a:cs typeface="ＭＳ Ｐゴシック" panose="020B0600070205080204" pitchFamily="50" charset="-128"/>
              </a:rPr>
              <a:t>日～</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発売地区　　　　</a:t>
            </a:r>
            <a:r>
              <a:rPr lang="en-US" altLang="ja-JP" sz="1350" kern="0" dirty="0">
                <a:solidFill>
                  <a:srgbClr val="333333"/>
                </a:solidFill>
                <a:cs typeface="ＭＳ Ｐゴシック" panose="020B0600070205080204" pitchFamily="50" charset="-128"/>
              </a:rPr>
              <a:t>  </a:t>
            </a:r>
            <a:r>
              <a:rPr lang="ja-JP" altLang="ja-JP" sz="1350" kern="0" dirty="0">
                <a:solidFill>
                  <a:srgbClr val="333333"/>
                </a:solidFill>
                <a:cs typeface="ＭＳ Ｐゴシック" panose="020B0600070205080204" pitchFamily="50" charset="-128"/>
              </a:rPr>
              <a:t>全国</a:t>
            </a:r>
            <a:r>
              <a:rPr lang="en-US" altLang="ja-JP" sz="1350" kern="0" dirty="0">
                <a:solidFill>
                  <a:srgbClr val="333333"/>
                </a:solidFill>
                <a:cs typeface="ＭＳ Ｐゴシック" panose="020B0600070205080204" pitchFamily="50" charset="-128"/>
              </a:rPr>
              <a:t>/</a:t>
            </a:r>
            <a:r>
              <a:rPr lang="ja-JP" altLang="ja-JP" sz="1350" kern="0" dirty="0">
                <a:solidFill>
                  <a:srgbClr val="333333"/>
                </a:solidFill>
                <a:cs typeface="ＭＳ Ｐゴシック" panose="020B0600070205080204" pitchFamily="50" charset="-128"/>
              </a:rPr>
              <a:t>全ルート</a:t>
            </a:r>
            <a:endParaRPr lang="ja-JP" altLang="en-US" sz="1350" dirty="0"/>
          </a:p>
        </p:txBody>
      </p:sp>
      <p:sp>
        <p:nvSpPr>
          <p:cNvPr id="6" name="正方形/長方形 5">
            <a:extLst>
              <a:ext uri="{FF2B5EF4-FFF2-40B4-BE49-F238E27FC236}">
                <a16:creationId xmlns:a16="http://schemas.microsoft.com/office/drawing/2014/main" xmlns="" id="{4F6560AD-B3FA-4F79-99FD-539C708A9F8C}"/>
              </a:ext>
            </a:extLst>
          </p:cNvPr>
          <p:cNvSpPr/>
          <p:nvPr/>
        </p:nvSpPr>
        <p:spPr>
          <a:xfrm>
            <a:off x="709206" y="4225050"/>
            <a:ext cx="4572000" cy="923330"/>
          </a:xfrm>
          <a:prstGeom prst="rect">
            <a:avLst/>
          </a:prstGeom>
        </p:spPr>
        <p:txBody>
          <a:bodyPr>
            <a:spAutoFit/>
          </a:bodyPr>
          <a:lstStyle/>
          <a:p>
            <a:r>
              <a:rPr lang="ja-JP" altLang="ja-JP" sz="1350" kern="0" dirty="0">
                <a:solidFill>
                  <a:srgbClr val="333333"/>
                </a:solidFill>
                <a:cs typeface="ＭＳ Ｐゴシック" panose="020B0600070205080204" pitchFamily="50" charset="-128"/>
              </a:rPr>
              <a:t>【商品特長】</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a:t>
            </a:r>
            <a:r>
              <a:rPr lang="en-US" altLang="ja-JP" sz="1350" kern="0" dirty="0">
                <a:solidFill>
                  <a:srgbClr val="333333"/>
                </a:solidFill>
                <a:cs typeface="ＭＳ Ｐゴシック" panose="020B0600070205080204" pitchFamily="50" charset="-128"/>
              </a:rPr>
              <a:t>1986</a:t>
            </a:r>
            <a:r>
              <a:rPr lang="ja-JP" altLang="en-US" sz="1350" kern="0" dirty="0">
                <a:solidFill>
                  <a:srgbClr val="333333"/>
                </a:solidFill>
                <a:cs typeface="ＭＳ Ｐゴシック" panose="020B0600070205080204" pitchFamily="50" charset="-128"/>
              </a:rPr>
              <a:t>年に発売された「サントリー はちみつレモン」が、ビタミン</a:t>
            </a:r>
            <a:r>
              <a:rPr lang="en-US" altLang="ja-JP" sz="1350" kern="0" dirty="0">
                <a:solidFill>
                  <a:srgbClr val="333333"/>
                </a:solidFill>
                <a:cs typeface="ＭＳ Ｐゴシック" panose="020B0600070205080204" pitchFamily="50" charset="-128"/>
              </a:rPr>
              <a:t>C</a:t>
            </a:r>
            <a:r>
              <a:rPr lang="ja-JP" altLang="en-US" sz="1350" kern="0" dirty="0">
                <a:solidFill>
                  <a:srgbClr val="333333"/>
                </a:solidFill>
                <a:cs typeface="ＭＳ Ｐゴシック" panose="020B0600070205080204" pitchFamily="50" charset="-128"/>
              </a:rPr>
              <a:t>たっぷりになりました</a:t>
            </a:r>
            <a:r>
              <a:rPr lang="ja-JP" altLang="ja-JP" sz="1350" kern="0" dirty="0">
                <a:solidFill>
                  <a:srgbClr val="333333"/>
                </a:solidFill>
                <a:cs typeface="ＭＳ Ｐゴシック" panose="020B0600070205080204" pitchFamily="50" charset="-128"/>
              </a:rPr>
              <a:t>。</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endParaRPr lang="ja-JP" altLang="en-US" sz="1350" dirty="0"/>
          </a:p>
        </p:txBody>
      </p:sp>
      <p:pic>
        <p:nvPicPr>
          <p:cNvPr id="7" name="図 6">
            <a:extLst>
              <a:ext uri="{FF2B5EF4-FFF2-40B4-BE49-F238E27FC236}">
                <a16:creationId xmlns:a16="http://schemas.microsoft.com/office/drawing/2014/main" xmlns="" id="{018D43A7-D95B-4C88-9C49-3FE8E148099D}"/>
              </a:ext>
            </a:extLst>
          </p:cNvPr>
          <p:cNvPicPr>
            <a:picLocks noChangeAspect="1"/>
          </p:cNvPicPr>
          <p:nvPr/>
        </p:nvPicPr>
        <p:blipFill rotWithShape="1">
          <a:blip r:embed="rId2">
            <a:extLst>
              <a:ext uri="{28A0092B-C50C-407E-A947-70E740481C1C}">
                <a14:useLocalDpi xmlns:a14="http://schemas.microsoft.com/office/drawing/2010/main" val="0"/>
              </a:ext>
            </a:extLst>
          </a:blip>
          <a:srcRect l="63641" t="37236" r="20281" b="29263"/>
          <a:stretch/>
        </p:blipFill>
        <p:spPr>
          <a:xfrm>
            <a:off x="5891105" y="1853145"/>
            <a:ext cx="1932890" cy="2685152"/>
          </a:xfrm>
          <a:prstGeom prst="rect">
            <a:avLst/>
          </a:prstGeom>
        </p:spPr>
      </p:pic>
      <p:sp>
        <p:nvSpPr>
          <p:cNvPr id="8" name="テキスト ボックス 7"/>
          <p:cNvSpPr txBox="1"/>
          <p:nvPr/>
        </p:nvSpPr>
        <p:spPr>
          <a:xfrm>
            <a:off x="266492" y="125904"/>
            <a:ext cx="1107996" cy="369332"/>
          </a:xfrm>
          <a:prstGeom prst="rect">
            <a:avLst/>
          </a:prstGeom>
          <a:noFill/>
        </p:spPr>
        <p:txBody>
          <a:bodyPr wrap="none" rtlCol="0">
            <a:spAutoFit/>
          </a:bodyPr>
          <a:lstStyle/>
          <a:p>
            <a:r>
              <a:rPr kumimoji="1" lang="ja-JP" altLang="en-US" dirty="0" smtClean="0"/>
              <a:t>補足資料</a:t>
            </a:r>
            <a:endParaRPr kumimoji="1" lang="ja-JP" altLang="en-US" dirty="0"/>
          </a:p>
        </p:txBody>
      </p:sp>
    </p:spTree>
    <p:extLst>
      <p:ext uri="{BB962C8B-B14F-4D97-AF65-F5344CB8AC3E}">
        <p14:creationId xmlns:p14="http://schemas.microsoft.com/office/powerpoint/2010/main" val="1235153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補足資料　復刻商品概要</a:t>
            </a:r>
            <a:r>
              <a:rPr kumimoji="1" lang="en-US" altLang="ja-JP" dirty="0" smtClean="0"/>
              <a:t>②</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えびっぷり、いかっぷり</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23</a:t>
            </a:fld>
            <a:endParaRPr kumimoji="1" lang="ja-JP" altLang="en-US"/>
          </a:p>
        </p:txBody>
      </p:sp>
      <p:sp>
        <p:nvSpPr>
          <p:cNvPr id="5" name="正方形/長方形 4">
            <a:extLst>
              <a:ext uri="{FF2B5EF4-FFF2-40B4-BE49-F238E27FC236}">
                <a16:creationId xmlns:a16="http://schemas.microsoft.com/office/drawing/2014/main" xmlns="" id="{DEA40998-E83B-4F22-800E-91D18D57F574}"/>
              </a:ext>
            </a:extLst>
          </p:cNvPr>
          <p:cNvSpPr/>
          <p:nvPr/>
        </p:nvSpPr>
        <p:spPr>
          <a:xfrm>
            <a:off x="457200" y="2458151"/>
            <a:ext cx="5676145" cy="1546577"/>
          </a:xfrm>
          <a:prstGeom prst="rect">
            <a:avLst/>
          </a:prstGeom>
        </p:spPr>
        <p:txBody>
          <a:bodyPr wrap="square">
            <a:spAutoFit/>
          </a:bodyPr>
          <a:lstStyle/>
          <a:p>
            <a:r>
              <a:rPr lang="ja-JP" altLang="en-US" sz="1350" kern="0" dirty="0">
                <a:solidFill>
                  <a:srgbClr val="333333"/>
                </a:solidFill>
                <a:cs typeface="ＭＳ Ｐゴシック" panose="020B0600070205080204" pitchFamily="50" charset="-128"/>
              </a:rPr>
              <a:t>　</a:t>
            </a:r>
            <a:r>
              <a:rPr lang="ja-JP" altLang="ja-JP" sz="1350" kern="0" dirty="0">
                <a:solidFill>
                  <a:srgbClr val="333333"/>
                </a:solidFill>
                <a:cs typeface="ＭＳ Ｐゴシック" panose="020B0600070205080204" pitchFamily="50" charset="-128"/>
              </a:rPr>
              <a:t>【商品概要】</a:t>
            </a:r>
            <a:endParaRPr lang="en-US" altLang="ja-JP" sz="1350" kern="0" dirty="0">
              <a:solidFill>
                <a:srgbClr val="333333"/>
              </a:solidFill>
              <a:cs typeface="ＭＳ Ｐゴシック" panose="020B0600070205080204" pitchFamily="50" charset="-128"/>
            </a:endParaRPr>
          </a:p>
          <a:p>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a:t>
            </a:r>
            <a:r>
              <a:rPr lang="ja-JP" altLang="en-US" sz="1350" dirty="0"/>
              <a:t>商品名：４５ｇ</a:t>
            </a:r>
            <a:r>
              <a:rPr lang="ja-JP" altLang="en-US" sz="1350" dirty="0" err="1"/>
              <a:t>えびっぷり</a:t>
            </a:r>
            <a:r>
              <a:rPr lang="ja-JP" altLang="en-US" sz="1350" dirty="0"/>
              <a:t>　４５ｇ</a:t>
            </a:r>
            <a:r>
              <a:rPr lang="ja-JP" altLang="en-US" sz="1350" dirty="0" err="1"/>
              <a:t>いかっぷり</a:t>
            </a:r>
            <a:r>
              <a:rPr lang="ja-JP" altLang="en-US" sz="1350" dirty="0"/>
              <a:t/>
            </a:r>
            <a:br>
              <a:rPr lang="ja-JP" altLang="en-US" sz="1350" dirty="0"/>
            </a:br>
            <a:r>
              <a:rPr lang="ja-JP" altLang="en-US" sz="1350" dirty="0"/>
              <a:t>　価格：ノンプリントプライス（参考価格１２０円）</a:t>
            </a:r>
            <a:br>
              <a:rPr lang="ja-JP" altLang="en-US" sz="1350" dirty="0"/>
            </a:br>
            <a:r>
              <a:rPr lang="ja-JP" altLang="en-US" sz="1350" dirty="0"/>
              <a:t>　発売日：２０１２年８月６日（月）</a:t>
            </a:r>
            <a:br>
              <a:rPr lang="ja-JP" altLang="en-US" sz="1350" dirty="0"/>
            </a:br>
            <a:r>
              <a:rPr lang="ja-JP" altLang="en-US" sz="1350" dirty="0"/>
              <a:t>　賞味期限：１２０日</a:t>
            </a:r>
            <a:br>
              <a:rPr lang="ja-JP" altLang="en-US" sz="1350" dirty="0"/>
            </a:br>
            <a:r>
              <a:rPr lang="ja-JP" altLang="en-US" sz="1350" dirty="0"/>
              <a:t>　発売チャネル／発売地域：全国スーパーマーケットなど</a:t>
            </a:r>
          </a:p>
        </p:txBody>
      </p:sp>
      <p:sp>
        <p:nvSpPr>
          <p:cNvPr id="6" name="正方形/長方形 5">
            <a:extLst>
              <a:ext uri="{FF2B5EF4-FFF2-40B4-BE49-F238E27FC236}">
                <a16:creationId xmlns:a16="http://schemas.microsoft.com/office/drawing/2014/main" xmlns="" id="{4F6560AD-B3FA-4F79-99FD-539C708A9F8C}"/>
              </a:ext>
            </a:extLst>
          </p:cNvPr>
          <p:cNvSpPr/>
          <p:nvPr/>
        </p:nvSpPr>
        <p:spPr>
          <a:xfrm>
            <a:off x="419866" y="4051310"/>
            <a:ext cx="8724134" cy="2462213"/>
          </a:xfrm>
          <a:prstGeom prst="rect">
            <a:avLst/>
          </a:prstGeom>
        </p:spPr>
        <p:txBody>
          <a:bodyPr wrap="square">
            <a:spAutoFit/>
          </a:bodyPr>
          <a:lstStyle/>
          <a:p>
            <a:r>
              <a:rPr lang="ja-JP" altLang="en-US" sz="1400" kern="0" dirty="0">
                <a:solidFill>
                  <a:srgbClr val="333333"/>
                </a:solidFill>
                <a:cs typeface="ＭＳ Ｐゴシック" panose="020B0600070205080204" pitchFamily="50" charset="-128"/>
              </a:rPr>
              <a:t>　</a:t>
            </a:r>
            <a:r>
              <a:rPr lang="ja-JP" altLang="ja-JP" sz="1400" kern="0" dirty="0">
                <a:solidFill>
                  <a:srgbClr val="333333"/>
                </a:solidFill>
                <a:cs typeface="ＭＳ Ｐゴシック" panose="020B0600070205080204" pitchFamily="50" charset="-128"/>
              </a:rPr>
              <a:t>【商品特長】</a:t>
            </a:r>
            <a:endParaRPr lang="en-US" altLang="ja-JP" sz="1400" kern="0" dirty="0">
              <a:solidFill>
                <a:srgbClr val="333333"/>
              </a:solidFill>
              <a:cs typeface="ＭＳ Ｐゴシック" panose="020B0600070205080204" pitchFamily="50" charset="-128"/>
            </a:endParaRPr>
          </a:p>
          <a:p>
            <a:r>
              <a:rPr lang="en-US" altLang="ja-JP" sz="1400" kern="0" dirty="0">
                <a:solidFill>
                  <a:srgbClr val="333333"/>
                </a:solidFill>
                <a:cs typeface="ＭＳ Ｐゴシック" panose="020B0600070205080204" pitchFamily="50" charset="-128"/>
              </a:rPr>
              <a:t/>
            </a:r>
            <a:br>
              <a:rPr lang="en-US" altLang="ja-JP" sz="1400" kern="0" dirty="0">
                <a:solidFill>
                  <a:srgbClr val="333333"/>
                </a:solidFill>
                <a:cs typeface="ＭＳ Ｐゴシック" panose="020B0600070205080204" pitchFamily="50" charset="-128"/>
              </a:rPr>
            </a:br>
            <a:r>
              <a:rPr lang="ja-JP" altLang="en-US" sz="1400" kern="0" dirty="0">
                <a:solidFill>
                  <a:srgbClr val="333333"/>
                </a:solidFill>
                <a:cs typeface="ＭＳ Ｐゴシック" panose="020B0600070205080204" pitchFamily="50" charset="-128"/>
              </a:rPr>
              <a:t>・</a:t>
            </a:r>
            <a:r>
              <a:rPr lang="en-US" altLang="ja-JP" sz="1400" dirty="0"/>
              <a:t>『</a:t>
            </a:r>
            <a:r>
              <a:rPr lang="ja-JP" altLang="en-US" sz="1400" dirty="0" err="1"/>
              <a:t>えびっぷり</a:t>
            </a:r>
            <a:r>
              <a:rPr lang="en-US" altLang="ja-JP" sz="1400" dirty="0"/>
              <a:t>』『</a:t>
            </a:r>
            <a:r>
              <a:rPr lang="ja-JP" altLang="en-US" sz="1400" dirty="0" err="1"/>
              <a:t>いかっぷり</a:t>
            </a:r>
            <a:r>
              <a:rPr lang="en-US" altLang="ja-JP" sz="1400" dirty="0"/>
              <a:t>』</a:t>
            </a:r>
            <a:r>
              <a:rPr lang="ja-JP" altLang="en-US" sz="1400" dirty="0"/>
              <a:t>は１９９６年に発売し、「えび」「いか」をたっぷりと練りこんだ海鮮素材系スナックとして注目されました。その後、海鮮素材系スナックブームの火つけ役となり、多くの若者から絶大な支持を頂きました。</a:t>
            </a:r>
            <a:endParaRPr lang="en-US" altLang="ja-JP" sz="1400" dirty="0"/>
          </a:p>
          <a:p>
            <a:r>
              <a:rPr lang="ja-JP" altLang="en-US" sz="1400" dirty="0"/>
              <a:t>（２００６年販売終了）</a:t>
            </a:r>
            <a:br>
              <a:rPr lang="ja-JP" altLang="en-US" sz="1400" dirty="0"/>
            </a:br>
            <a:r>
              <a:rPr lang="ja-JP" altLang="en-US" sz="1400" dirty="0"/>
              <a:t>・当時の購買層の若者が大人になった今、懐かしい美味しさとデザインを踏襲した</a:t>
            </a:r>
            <a:r>
              <a:rPr lang="en-US" altLang="ja-JP" sz="1400" dirty="0"/>
              <a:t>『</a:t>
            </a:r>
            <a:r>
              <a:rPr lang="ja-JP" altLang="en-US" sz="1400" dirty="0" err="1"/>
              <a:t>えびっぷり</a:t>
            </a:r>
            <a:r>
              <a:rPr lang="en-US" altLang="ja-JP" sz="1400" dirty="0"/>
              <a:t>』『</a:t>
            </a:r>
            <a:r>
              <a:rPr lang="ja-JP" altLang="en-US" sz="1400" dirty="0" err="1"/>
              <a:t>いかっぷり</a:t>
            </a:r>
            <a:r>
              <a:rPr lang="en-US" altLang="ja-JP" sz="1400" dirty="0"/>
              <a:t>』</a:t>
            </a:r>
            <a:r>
              <a:rPr lang="ja-JP" altLang="en-US" sz="1400" dirty="0"/>
              <a:t>を期間限定リバイバルいたします。</a:t>
            </a:r>
            <a:br>
              <a:rPr lang="ja-JP" altLang="en-US" sz="1400" dirty="0"/>
            </a:br>
            <a:r>
              <a:rPr lang="ja-JP" altLang="en-US" sz="1400" dirty="0"/>
              <a:t>・今回の復刻版では、</a:t>
            </a:r>
            <a:r>
              <a:rPr lang="en-US" altLang="ja-JP" sz="1400" dirty="0"/>
              <a:t>『</a:t>
            </a:r>
            <a:r>
              <a:rPr lang="ja-JP" altLang="en-US" sz="1400" dirty="0" err="1"/>
              <a:t>えびっぷり</a:t>
            </a:r>
            <a:r>
              <a:rPr lang="en-US" altLang="ja-JP" sz="1400" dirty="0"/>
              <a:t>』『</a:t>
            </a:r>
            <a:r>
              <a:rPr lang="ja-JP" altLang="en-US" sz="1400" dirty="0" err="1"/>
              <a:t>いかっぷり</a:t>
            </a:r>
            <a:r>
              <a:rPr lang="en-US" altLang="ja-JP" sz="1400" dirty="0"/>
              <a:t>』</a:t>
            </a:r>
            <a:r>
              <a:rPr lang="ja-JP" altLang="en-US" sz="1400" dirty="0"/>
              <a:t>最大の特徴である素材本来の旨みと香ばしさ、そして米粉を使用したことで、さらにパリパリとかるい食感が楽しめます！</a:t>
            </a:r>
            <a:br>
              <a:rPr lang="ja-JP" altLang="en-US" sz="1400" dirty="0"/>
            </a:br>
            <a:r>
              <a:rPr lang="ja-JP" altLang="en-US" sz="1400" dirty="0"/>
              <a:t/>
            </a:r>
            <a:br>
              <a:rPr lang="ja-JP" altLang="en-US" sz="1400" dirty="0"/>
            </a:br>
            <a:endParaRPr lang="ja-JP" altLang="en-US" sz="1400" dirty="0"/>
          </a:p>
        </p:txBody>
      </p:sp>
      <p:pic>
        <p:nvPicPr>
          <p:cNvPr id="7" name="図 6">
            <a:extLst>
              <a:ext uri="{FF2B5EF4-FFF2-40B4-BE49-F238E27FC236}">
                <a16:creationId xmlns:a16="http://schemas.microsoft.com/office/drawing/2014/main" xmlns="" id="{E6CDD3B7-91C8-4514-9748-2CAA369469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8899" y="2222573"/>
            <a:ext cx="3134153" cy="1984085"/>
          </a:xfrm>
          <a:prstGeom prst="rect">
            <a:avLst/>
          </a:prstGeom>
        </p:spPr>
      </p:pic>
      <p:sp>
        <p:nvSpPr>
          <p:cNvPr id="8" name="テキスト ボックス 7"/>
          <p:cNvSpPr txBox="1"/>
          <p:nvPr/>
        </p:nvSpPr>
        <p:spPr>
          <a:xfrm>
            <a:off x="266492" y="139414"/>
            <a:ext cx="1107996" cy="369332"/>
          </a:xfrm>
          <a:prstGeom prst="rect">
            <a:avLst/>
          </a:prstGeom>
          <a:noFill/>
        </p:spPr>
        <p:txBody>
          <a:bodyPr wrap="none" rtlCol="0">
            <a:spAutoFit/>
          </a:bodyPr>
          <a:lstStyle/>
          <a:p>
            <a:r>
              <a:rPr kumimoji="1" lang="ja-JP" altLang="en-US" dirty="0" smtClean="0"/>
              <a:t>補足資料</a:t>
            </a:r>
            <a:endParaRPr kumimoji="1" lang="ja-JP" altLang="en-US" dirty="0"/>
          </a:p>
        </p:txBody>
      </p:sp>
    </p:spTree>
    <p:extLst>
      <p:ext uri="{BB962C8B-B14F-4D97-AF65-F5344CB8AC3E}">
        <p14:creationId xmlns:p14="http://schemas.microsoft.com/office/powerpoint/2010/main" val="1435980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補足資料　復刻商品概要</a:t>
            </a:r>
            <a:r>
              <a:rPr kumimoji="1" lang="en-US" altLang="ja-JP" dirty="0" smtClean="0"/>
              <a:t>③</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イヴガム</a:t>
            </a:r>
            <a:endParaRPr kumimoji="1" lang="ja-JP" altLang="en-US"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24</a:t>
            </a:fld>
            <a:endParaRPr kumimoji="1" lang="ja-JP" altLang="en-US"/>
          </a:p>
        </p:txBody>
      </p:sp>
      <p:sp>
        <p:nvSpPr>
          <p:cNvPr id="5" name="正方形/長方形 4">
            <a:extLst>
              <a:ext uri="{FF2B5EF4-FFF2-40B4-BE49-F238E27FC236}">
                <a16:creationId xmlns:a16="http://schemas.microsoft.com/office/drawing/2014/main" xmlns="" id="{10138B4B-688D-4D0E-8594-193BBA2725B7}"/>
              </a:ext>
            </a:extLst>
          </p:cNvPr>
          <p:cNvSpPr/>
          <p:nvPr/>
        </p:nvSpPr>
        <p:spPr>
          <a:xfrm>
            <a:off x="555035" y="4077200"/>
            <a:ext cx="8724134" cy="1754326"/>
          </a:xfrm>
          <a:prstGeom prst="rect">
            <a:avLst/>
          </a:prstGeom>
        </p:spPr>
        <p:txBody>
          <a:bodyPr wrap="square">
            <a:spAutoFit/>
          </a:bodyPr>
          <a:lstStyle/>
          <a:p>
            <a:r>
              <a:rPr lang="ja-JP" altLang="en-US" sz="1350" kern="0" dirty="0">
                <a:solidFill>
                  <a:srgbClr val="333333"/>
                </a:solidFill>
                <a:cs typeface="ＭＳ Ｐゴシック" panose="020B0600070205080204" pitchFamily="50" charset="-128"/>
              </a:rPr>
              <a:t>　</a:t>
            </a:r>
            <a:r>
              <a:rPr lang="ja-JP" altLang="ja-JP" sz="1350" kern="0" dirty="0">
                <a:solidFill>
                  <a:srgbClr val="333333"/>
                </a:solidFill>
                <a:cs typeface="ＭＳ Ｐゴシック" panose="020B0600070205080204" pitchFamily="50" charset="-128"/>
              </a:rPr>
              <a:t>【商品特長】</a:t>
            </a:r>
            <a:endParaRPr lang="en-US" altLang="ja-JP" sz="1350" kern="0" dirty="0">
              <a:solidFill>
                <a:srgbClr val="333333"/>
              </a:solidFill>
              <a:cs typeface="ＭＳ Ｐゴシック" panose="020B0600070205080204" pitchFamily="50" charset="-128"/>
            </a:endParaRPr>
          </a:p>
          <a:p>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en-US" sz="1350" kern="0" dirty="0">
                <a:solidFill>
                  <a:srgbClr val="333333"/>
                </a:solidFill>
                <a:cs typeface="ＭＳ Ｐゴシック" panose="020B0600070205080204" pitchFamily="50" charset="-128"/>
              </a:rPr>
              <a:t>・</a:t>
            </a:r>
            <a:r>
              <a:rPr lang="ja-JP" altLang="en-US" sz="1350" dirty="0"/>
              <a:t>１３年ぶりに再発売する復刻商品</a:t>
            </a:r>
            <a:br>
              <a:rPr lang="ja-JP" altLang="en-US" sz="1350" dirty="0"/>
            </a:br>
            <a:r>
              <a:rPr lang="ja-JP" altLang="en-US" sz="1350" dirty="0"/>
              <a:t>　</a:t>
            </a:r>
            <a:r>
              <a:rPr lang="en-US" altLang="ja-JP" sz="1350" dirty="0"/>
              <a:t>※</a:t>
            </a:r>
            <a:r>
              <a:rPr lang="ja-JP" altLang="en-US" sz="1350" dirty="0"/>
              <a:t>板タイプは、１９７２～１９９５年に販売　　１９９７年に粒タイプとして、復刻発売</a:t>
            </a:r>
            <a:br>
              <a:rPr lang="ja-JP" altLang="en-US" sz="1350" dirty="0"/>
            </a:br>
            <a:r>
              <a:rPr lang="ja-JP" altLang="en-US" sz="1350" dirty="0"/>
              <a:t>・サークルＫサンクス限定／数量限定　発売</a:t>
            </a:r>
            <a:br>
              <a:rPr lang="ja-JP" altLang="en-US" sz="1350" dirty="0"/>
            </a:br>
            <a:r>
              <a:rPr lang="ja-JP" altLang="en-US" sz="1350" dirty="0"/>
              <a:t>・品質を現代の嗜好にアレンジ（シュガーレス・粒タイプ）</a:t>
            </a:r>
            <a:br>
              <a:rPr lang="ja-JP" altLang="en-US" sz="1350" dirty="0"/>
            </a:br>
            <a:r>
              <a:rPr lang="ja-JP" altLang="en-US" sz="1350" dirty="0"/>
              <a:t>・ターゲットは、３０代～４０代女性</a:t>
            </a:r>
            <a:br>
              <a:rPr lang="ja-JP" altLang="en-US" sz="1350" dirty="0"/>
            </a:br>
            <a:endParaRPr lang="ja-JP" altLang="en-US" sz="1350" dirty="0"/>
          </a:p>
        </p:txBody>
      </p:sp>
      <p:sp>
        <p:nvSpPr>
          <p:cNvPr id="6" name="正方形/長方形 5">
            <a:extLst>
              <a:ext uri="{FF2B5EF4-FFF2-40B4-BE49-F238E27FC236}">
                <a16:creationId xmlns:a16="http://schemas.microsoft.com/office/drawing/2014/main" xmlns="" id="{DEA40998-E83B-4F22-800E-91D18D57F574}"/>
              </a:ext>
            </a:extLst>
          </p:cNvPr>
          <p:cNvSpPr/>
          <p:nvPr/>
        </p:nvSpPr>
        <p:spPr>
          <a:xfrm>
            <a:off x="457200" y="2174192"/>
            <a:ext cx="4572000" cy="1754326"/>
          </a:xfrm>
          <a:prstGeom prst="rect">
            <a:avLst/>
          </a:prstGeom>
        </p:spPr>
        <p:txBody>
          <a:bodyPr>
            <a:spAutoFit/>
          </a:bodyPr>
          <a:lstStyle/>
          <a:p>
            <a:r>
              <a:rPr lang="ja-JP" altLang="ja-JP" sz="1350" kern="0" dirty="0">
                <a:solidFill>
                  <a:srgbClr val="333333"/>
                </a:solidFill>
                <a:cs typeface="ＭＳ Ｐゴシック" panose="020B0600070205080204" pitchFamily="50" charset="-128"/>
              </a:rPr>
              <a:t>【商品概要】</a:t>
            </a: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en-US" altLang="ja-JP" sz="1350" kern="0" dirty="0">
                <a:solidFill>
                  <a:srgbClr val="333333"/>
                </a:solidFill>
                <a:cs typeface="ＭＳ Ｐゴシック" panose="020B0600070205080204" pitchFamily="50" charset="-128"/>
              </a:rPr>
              <a:t/>
            </a:r>
            <a:br>
              <a:rPr lang="en-US" altLang="ja-JP" sz="1350" kern="0" dirty="0">
                <a:solidFill>
                  <a:srgbClr val="333333"/>
                </a:solidFill>
                <a:cs typeface="ＭＳ Ｐゴシック" panose="020B0600070205080204" pitchFamily="50" charset="-128"/>
              </a:rPr>
            </a:br>
            <a:r>
              <a:rPr lang="ja-JP" altLang="ja-JP" sz="1350" kern="0" dirty="0">
                <a:solidFill>
                  <a:srgbClr val="333333"/>
                </a:solidFill>
                <a:cs typeface="ＭＳ Ｐゴシック" panose="020B0600070205080204" pitchFamily="50" charset="-128"/>
              </a:rPr>
              <a:t>　</a:t>
            </a:r>
            <a:r>
              <a:rPr lang="ja-JP" altLang="en-US" sz="1350" dirty="0"/>
              <a:t>商品名：</a:t>
            </a:r>
            <a:r>
              <a:rPr lang="en-US" altLang="ja-JP" sz="1350" dirty="0"/>
              <a:t>『</a:t>
            </a:r>
            <a:r>
              <a:rPr lang="ja-JP" altLang="en-US" sz="1350" dirty="0"/>
              <a:t>イヴガム</a:t>
            </a:r>
            <a:r>
              <a:rPr lang="en-US" altLang="ja-JP" sz="1350" dirty="0"/>
              <a:t>』</a:t>
            </a:r>
            <a:r>
              <a:rPr lang="ja-JP" altLang="en-US" sz="1350" dirty="0"/>
              <a:t>　</a:t>
            </a:r>
            <a:br>
              <a:rPr lang="ja-JP" altLang="en-US" sz="1350" dirty="0"/>
            </a:br>
            <a:r>
              <a:rPr lang="ja-JP" altLang="en-US" sz="1350" dirty="0"/>
              <a:t>　発売日：２０１０年１０月１３日（水）</a:t>
            </a:r>
            <a:br>
              <a:rPr lang="ja-JP" altLang="en-US" sz="1350" dirty="0"/>
            </a:br>
            <a:r>
              <a:rPr lang="ja-JP" altLang="en-US" sz="1350" dirty="0"/>
              <a:t>　発売地区：全国（サークルＫとサンクス限定）</a:t>
            </a:r>
            <a:br>
              <a:rPr lang="ja-JP" altLang="en-US" sz="1350" dirty="0"/>
            </a:br>
            <a:r>
              <a:rPr lang="ja-JP" altLang="en-US" sz="1350" dirty="0"/>
              <a:t>　商品ジャンル：チューインガム</a:t>
            </a:r>
            <a:br>
              <a:rPr lang="ja-JP" altLang="en-US" sz="1350" dirty="0"/>
            </a:br>
            <a:r>
              <a:rPr lang="ja-JP" altLang="en-US" sz="1350" dirty="0"/>
              <a:t>　内容量：１４粒</a:t>
            </a:r>
            <a:br>
              <a:rPr lang="ja-JP" altLang="en-US" sz="1350" dirty="0"/>
            </a:br>
            <a:r>
              <a:rPr lang="ja-JP" altLang="en-US" sz="1350" dirty="0"/>
              <a:t>　価格：１２０円（税込）</a:t>
            </a:r>
          </a:p>
        </p:txBody>
      </p:sp>
      <p:pic>
        <p:nvPicPr>
          <p:cNvPr id="7" name="図 6">
            <a:extLst>
              <a:ext uri="{FF2B5EF4-FFF2-40B4-BE49-F238E27FC236}">
                <a16:creationId xmlns:a16="http://schemas.microsoft.com/office/drawing/2014/main" xmlns="" id="{A29F680C-82E3-4FD8-9246-87EE0DD643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4226" y="2817316"/>
            <a:ext cx="3400425" cy="778669"/>
          </a:xfrm>
          <a:prstGeom prst="rect">
            <a:avLst/>
          </a:prstGeom>
        </p:spPr>
      </p:pic>
      <p:sp>
        <p:nvSpPr>
          <p:cNvPr id="8" name="テキスト ボックス 7"/>
          <p:cNvSpPr txBox="1"/>
          <p:nvPr/>
        </p:nvSpPr>
        <p:spPr>
          <a:xfrm>
            <a:off x="266492" y="125904"/>
            <a:ext cx="1107996" cy="369332"/>
          </a:xfrm>
          <a:prstGeom prst="rect">
            <a:avLst/>
          </a:prstGeom>
          <a:noFill/>
        </p:spPr>
        <p:txBody>
          <a:bodyPr wrap="none" rtlCol="0">
            <a:spAutoFit/>
          </a:bodyPr>
          <a:lstStyle/>
          <a:p>
            <a:r>
              <a:rPr kumimoji="1" lang="ja-JP" altLang="en-US" dirty="0" smtClean="0"/>
              <a:t>補足資料</a:t>
            </a:r>
            <a:endParaRPr kumimoji="1" lang="ja-JP" altLang="en-US" dirty="0"/>
          </a:p>
        </p:txBody>
      </p:sp>
    </p:spTree>
    <p:extLst>
      <p:ext uri="{BB962C8B-B14F-4D97-AF65-F5344CB8AC3E}">
        <p14:creationId xmlns:p14="http://schemas.microsoft.com/office/powerpoint/2010/main" val="3683797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15821CCF-BDF0-44BB-BDEA-4124317A7017}"/>
              </a:ext>
            </a:extLst>
          </p:cNvPr>
          <p:cNvSpPr>
            <a:spLocks noGrp="1"/>
          </p:cNvSpPr>
          <p:nvPr>
            <p:ph type="title"/>
          </p:nvPr>
        </p:nvSpPr>
        <p:spPr/>
        <p:txBody>
          <a:bodyPr/>
          <a:lstStyle/>
          <a:p>
            <a:r>
              <a:rPr lang="ja-JP" altLang="en-US" dirty="0"/>
              <a:t>現状分析</a:t>
            </a:r>
            <a:endParaRPr kumimoji="1" lang="ja-JP" altLang="en-US" dirty="0"/>
          </a:p>
        </p:txBody>
      </p:sp>
      <p:pic>
        <p:nvPicPr>
          <p:cNvPr id="5" name="コンテンツ プレースホルダー 4">
            <a:extLst>
              <a:ext uri="{FF2B5EF4-FFF2-40B4-BE49-F238E27FC236}">
                <a16:creationId xmlns:a16="http://schemas.microsoft.com/office/drawing/2014/main" xmlns="" id="{C74A712E-CF97-496D-A0FD-C6ADFFC01F7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639" t="12239" r="51018" b="21558"/>
          <a:stretch/>
        </p:blipFill>
        <p:spPr>
          <a:xfrm>
            <a:off x="628650" y="1294752"/>
            <a:ext cx="3645564" cy="5317636"/>
          </a:xfrm>
        </p:spPr>
      </p:pic>
      <p:sp>
        <p:nvSpPr>
          <p:cNvPr id="6" name="コンテンツ プレースホルダー 2">
            <a:extLst>
              <a:ext uri="{FF2B5EF4-FFF2-40B4-BE49-F238E27FC236}">
                <a16:creationId xmlns:a16="http://schemas.microsoft.com/office/drawing/2014/main" xmlns="" id="{404FA211-C9D3-47F3-A971-E57474B58189}"/>
              </a:ext>
            </a:extLst>
          </p:cNvPr>
          <p:cNvSpPr txBox="1">
            <a:spLocks/>
          </p:cNvSpPr>
          <p:nvPr/>
        </p:nvSpPr>
        <p:spPr>
          <a:xfrm>
            <a:off x="4168997" y="4682331"/>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t>2016</a:t>
            </a:r>
            <a:r>
              <a:rPr lang="ja-JP" altLang="en-US" sz="2400" dirty="0"/>
              <a:t>年 </a:t>
            </a:r>
            <a:r>
              <a:rPr lang="en-US" altLang="ja-JP" sz="2400" dirty="0"/>
              <a:t>11</a:t>
            </a:r>
            <a:r>
              <a:rPr lang="ja-JP" altLang="en-US" sz="2400" dirty="0"/>
              <a:t>月　</a:t>
            </a:r>
            <a:endParaRPr lang="en-US" altLang="ja-JP" sz="2400" dirty="0"/>
          </a:p>
          <a:p>
            <a:pPr marL="0" indent="0">
              <a:buNone/>
            </a:pPr>
            <a:r>
              <a:rPr lang="ja-JP" altLang="en-US" sz="2400" dirty="0"/>
              <a:t>「ニンテンドークラシックミニ　</a:t>
            </a:r>
            <a:endParaRPr lang="en-US" altLang="ja-JP" sz="2400" dirty="0"/>
          </a:p>
          <a:p>
            <a:pPr marL="0" indent="0">
              <a:buNone/>
            </a:pPr>
            <a:r>
              <a:rPr lang="ja-JP" altLang="en-US" sz="2400" dirty="0"/>
              <a:t>　　　　　　ファミリーコンピュータ」</a:t>
            </a:r>
            <a:endParaRPr lang="en-US" altLang="ja-JP" sz="2400" dirty="0"/>
          </a:p>
          <a:p>
            <a:pPr marL="0" indent="0">
              <a:buFont typeface="Arial" panose="020B0604020202020204" pitchFamily="34" charset="0"/>
              <a:buNone/>
            </a:pPr>
            <a:endParaRPr lang="en-US" altLang="ja-JP" dirty="0"/>
          </a:p>
          <a:p>
            <a:endParaRPr lang="ja-JP" altLang="en-US" dirty="0"/>
          </a:p>
        </p:txBody>
      </p:sp>
      <p:sp>
        <p:nvSpPr>
          <p:cNvPr id="7" name="テキスト ボックス 6">
            <a:extLst>
              <a:ext uri="{FF2B5EF4-FFF2-40B4-BE49-F238E27FC236}">
                <a16:creationId xmlns:a16="http://schemas.microsoft.com/office/drawing/2014/main" xmlns="" id="{E53F9DFA-F431-4FCE-B363-6D8C86A6ABDE}"/>
              </a:ext>
            </a:extLst>
          </p:cNvPr>
          <p:cNvSpPr txBox="1"/>
          <p:nvPr/>
        </p:nvSpPr>
        <p:spPr>
          <a:xfrm flipH="1">
            <a:off x="4274215" y="6297899"/>
            <a:ext cx="3430805" cy="584776"/>
          </a:xfrm>
          <a:prstGeom prst="rect">
            <a:avLst/>
          </a:prstGeom>
          <a:noFill/>
        </p:spPr>
        <p:txBody>
          <a:bodyPr wrap="square" rtlCol="0">
            <a:spAutoFit/>
          </a:bodyPr>
          <a:lstStyle/>
          <a:p>
            <a:r>
              <a:rPr lang="en-US" altLang="ja-JP" sz="1600" dirty="0"/>
              <a:t>2016/12/07 </a:t>
            </a:r>
            <a:r>
              <a:rPr lang="ja-JP" altLang="en-US" sz="1600" dirty="0"/>
              <a:t>日経ＭＪ（流通新聞） </a:t>
            </a:r>
            <a:r>
              <a:rPr lang="en-US" altLang="ja-JP" sz="1600" dirty="0"/>
              <a:t>3</a:t>
            </a:r>
            <a:r>
              <a:rPr lang="ja-JP" altLang="en-US" sz="1600" dirty="0"/>
              <a:t>ページ </a:t>
            </a:r>
            <a:endParaRPr kumimoji="1" lang="ja-JP" altLang="en-US" sz="1600" dirty="0"/>
          </a:p>
        </p:txBody>
      </p:sp>
      <p:pic>
        <p:nvPicPr>
          <p:cNvPr id="9" name="図 8">
            <a:extLst>
              <a:ext uri="{FF2B5EF4-FFF2-40B4-BE49-F238E27FC236}">
                <a16:creationId xmlns:a16="http://schemas.microsoft.com/office/drawing/2014/main" xmlns="" id="{DD83EBFC-ED1A-4EFE-889D-A7367DB3DC3A}"/>
              </a:ext>
            </a:extLst>
          </p:cNvPr>
          <p:cNvPicPr>
            <a:picLocks noChangeAspect="1"/>
          </p:cNvPicPr>
          <p:nvPr/>
        </p:nvPicPr>
        <p:blipFill rotWithShape="1">
          <a:blip r:embed="rId3">
            <a:extLst>
              <a:ext uri="{28A0092B-C50C-407E-A947-70E740481C1C}">
                <a14:useLocalDpi xmlns:a14="http://schemas.microsoft.com/office/drawing/2010/main" val="0"/>
              </a:ext>
            </a:extLst>
          </a:blip>
          <a:srcRect l="30993" t="13333" r="23725" b="44529"/>
          <a:stretch/>
        </p:blipFill>
        <p:spPr>
          <a:xfrm>
            <a:off x="5259957" y="1562739"/>
            <a:ext cx="3771449" cy="3119593"/>
          </a:xfrm>
          <a:prstGeom prst="rect">
            <a:avLst/>
          </a:prstGeom>
        </p:spPr>
      </p:pic>
      <p:sp>
        <p:nvSpPr>
          <p:cNvPr id="10" name="コンテンツ プレースホルダー 2">
            <a:extLst>
              <a:ext uri="{FF2B5EF4-FFF2-40B4-BE49-F238E27FC236}">
                <a16:creationId xmlns:a16="http://schemas.microsoft.com/office/drawing/2014/main" xmlns="" id="{ADBBE1F6-1575-40EC-980B-F13AC4C5B956}"/>
              </a:ext>
            </a:extLst>
          </p:cNvPr>
          <p:cNvSpPr txBox="1">
            <a:spLocks/>
          </p:cNvSpPr>
          <p:nvPr/>
        </p:nvSpPr>
        <p:spPr>
          <a:xfrm>
            <a:off x="5557743" y="514752"/>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a:t>2017</a:t>
            </a:r>
            <a:r>
              <a:rPr lang="ja-JP" altLang="en-US" sz="2400" dirty="0"/>
              <a:t>年 </a:t>
            </a:r>
            <a:r>
              <a:rPr lang="en-US" altLang="ja-JP" sz="2400" dirty="0"/>
              <a:t>7</a:t>
            </a:r>
            <a:r>
              <a:rPr lang="ja-JP" altLang="en-US" sz="2400" dirty="0"/>
              <a:t>月　</a:t>
            </a:r>
            <a:endParaRPr lang="en-US" altLang="ja-JP" sz="2400" dirty="0"/>
          </a:p>
          <a:p>
            <a:pPr marL="0" indent="0">
              <a:buNone/>
            </a:pPr>
            <a:r>
              <a:rPr lang="ja-JP" altLang="en-US" sz="2400" dirty="0"/>
              <a:t>「日清の黒歴史トリオ」</a:t>
            </a:r>
            <a:endParaRPr lang="en-US" altLang="ja-JP" sz="2400" dirty="0"/>
          </a:p>
          <a:p>
            <a:pPr marL="0" indent="0">
              <a:buFont typeface="Arial" panose="020B0604020202020204" pitchFamily="34" charset="0"/>
              <a:buNone/>
            </a:pPr>
            <a:endParaRPr lang="en-US" altLang="ja-JP" dirty="0"/>
          </a:p>
          <a:p>
            <a:endParaRPr lang="ja-JP" altLang="en-US" dirty="0"/>
          </a:p>
        </p:txBody>
      </p:sp>
      <p:sp>
        <p:nvSpPr>
          <p:cNvPr id="11" name="テキスト ボックス 10">
            <a:extLst>
              <a:ext uri="{FF2B5EF4-FFF2-40B4-BE49-F238E27FC236}">
                <a16:creationId xmlns:a16="http://schemas.microsoft.com/office/drawing/2014/main" xmlns="" id="{2099E368-7D45-4813-8003-956EFEBC41D3}"/>
              </a:ext>
            </a:extLst>
          </p:cNvPr>
          <p:cNvSpPr txBox="1"/>
          <p:nvPr/>
        </p:nvSpPr>
        <p:spPr>
          <a:xfrm>
            <a:off x="6146418" y="4677163"/>
            <a:ext cx="3238214" cy="584776"/>
          </a:xfrm>
          <a:prstGeom prst="rect">
            <a:avLst/>
          </a:prstGeom>
          <a:noFill/>
        </p:spPr>
        <p:txBody>
          <a:bodyPr wrap="square" rtlCol="0">
            <a:spAutoFit/>
          </a:bodyPr>
          <a:lstStyle/>
          <a:p>
            <a:r>
              <a:rPr lang="en-US" altLang="ja-JP" sz="1600" dirty="0"/>
              <a:t>2017/06/30 </a:t>
            </a:r>
            <a:r>
              <a:rPr lang="ja-JP" altLang="en-US" sz="1600" dirty="0"/>
              <a:t>日経ＭＪ（流通新聞） </a:t>
            </a:r>
            <a:r>
              <a:rPr lang="en-US" altLang="ja-JP" sz="1600" dirty="0"/>
              <a:t>15</a:t>
            </a:r>
            <a:r>
              <a:rPr lang="ja-JP" altLang="en-US" sz="1600" dirty="0"/>
              <a:t>ページ</a:t>
            </a:r>
            <a:endParaRPr kumimoji="1" lang="ja-JP" altLang="en-US" sz="1600" dirty="0"/>
          </a:p>
        </p:txBody>
      </p:sp>
      <p:sp>
        <p:nvSpPr>
          <p:cNvPr id="3" name="スライド番号プレースホルダー 2"/>
          <p:cNvSpPr>
            <a:spLocks noGrp="1"/>
          </p:cNvSpPr>
          <p:nvPr>
            <p:ph type="sldNum" sz="quarter" idx="12"/>
          </p:nvPr>
        </p:nvSpPr>
        <p:spPr/>
        <p:txBody>
          <a:bodyPr/>
          <a:lstStyle/>
          <a:p>
            <a:fld id="{EB45EBAB-DB7F-2A48-A994-BDA5332DDFB5}" type="slidenum">
              <a:rPr kumimoji="1" lang="ja-JP" altLang="en-US" smtClean="0"/>
              <a:t>3</a:t>
            </a:fld>
            <a:endParaRPr kumimoji="1" lang="ja-JP" altLang="en-US"/>
          </a:p>
        </p:txBody>
      </p:sp>
      <p:sp>
        <p:nvSpPr>
          <p:cNvPr id="4" name="テキスト ボックス 3"/>
          <p:cNvSpPr txBox="1"/>
          <p:nvPr/>
        </p:nvSpPr>
        <p:spPr>
          <a:xfrm>
            <a:off x="628650" y="274638"/>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4172568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xmlns="" id="{A545B409-8225-46FC-A29A-27AD03579C6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2193" t="13445" r="20813" b="12527"/>
          <a:stretch/>
        </p:blipFill>
        <p:spPr>
          <a:xfrm>
            <a:off x="4644735" y="964381"/>
            <a:ext cx="4415903" cy="5098436"/>
          </a:xfrm>
        </p:spPr>
      </p:pic>
      <p:grpSp>
        <p:nvGrpSpPr>
          <p:cNvPr id="20" name="グループ化 19">
            <a:extLst>
              <a:ext uri="{FF2B5EF4-FFF2-40B4-BE49-F238E27FC236}">
                <a16:creationId xmlns:a16="http://schemas.microsoft.com/office/drawing/2014/main" xmlns="" id="{429AD0DF-E614-4ABE-8B50-9D25580F9A7D}"/>
              </a:ext>
            </a:extLst>
          </p:cNvPr>
          <p:cNvGrpSpPr/>
          <p:nvPr/>
        </p:nvGrpSpPr>
        <p:grpSpPr>
          <a:xfrm>
            <a:off x="4987636" y="1414654"/>
            <a:ext cx="3922569" cy="4488872"/>
            <a:chOff x="6269181" y="1662547"/>
            <a:chExt cx="5230092" cy="4488872"/>
          </a:xfrm>
        </p:grpSpPr>
        <p:sp>
          <p:nvSpPr>
            <p:cNvPr id="6" name="正方形/長方形 5">
              <a:extLst>
                <a:ext uri="{FF2B5EF4-FFF2-40B4-BE49-F238E27FC236}">
                  <a16:creationId xmlns:a16="http://schemas.microsoft.com/office/drawing/2014/main" xmlns="" id="{3322EA3E-130C-45C5-90AD-BD038E815023}"/>
                </a:ext>
              </a:extLst>
            </p:cNvPr>
            <p:cNvSpPr/>
            <p:nvPr/>
          </p:nvSpPr>
          <p:spPr>
            <a:xfrm>
              <a:off x="6269181" y="5237019"/>
              <a:ext cx="1274619"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xmlns="" id="{C62E30C7-FDF6-4D15-BA12-D3258038020A}"/>
                </a:ext>
              </a:extLst>
            </p:cNvPr>
            <p:cNvGrpSpPr/>
            <p:nvPr/>
          </p:nvGrpSpPr>
          <p:grpSpPr>
            <a:xfrm>
              <a:off x="11388437" y="1662547"/>
              <a:ext cx="110836" cy="2410689"/>
              <a:chOff x="11388437" y="1662547"/>
              <a:chExt cx="110836" cy="2410689"/>
            </a:xfrm>
          </p:grpSpPr>
          <p:cxnSp>
            <p:nvCxnSpPr>
              <p:cNvPr id="10" name="直線コネクタ 9">
                <a:extLst>
                  <a:ext uri="{FF2B5EF4-FFF2-40B4-BE49-F238E27FC236}">
                    <a16:creationId xmlns:a16="http://schemas.microsoft.com/office/drawing/2014/main" xmlns="" id="{2666D219-0ED4-4CC6-848D-312ACBA39765}"/>
                  </a:ext>
                </a:extLst>
              </p:cNvPr>
              <p:cNvCxnSpPr>
                <a:cxnSpLocks/>
              </p:cNvCxnSpPr>
              <p:nvPr/>
            </p:nvCxnSpPr>
            <p:spPr>
              <a:xfrm flipV="1">
                <a:off x="11499273" y="3345874"/>
                <a:ext cx="0" cy="72736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xmlns="" id="{0F4F3C95-1C10-4341-B178-86A9D577A1FB}"/>
                  </a:ext>
                </a:extLst>
              </p:cNvPr>
              <p:cNvCxnSpPr>
                <a:cxnSpLocks/>
              </p:cNvCxnSpPr>
              <p:nvPr/>
            </p:nvCxnSpPr>
            <p:spPr>
              <a:xfrm flipV="1">
                <a:off x="11388437" y="1662547"/>
                <a:ext cx="0" cy="16001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2" name="タイトル 1">
            <a:extLst>
              <a:ext uri="{FF2B5EF4-FFF2-40B4-BE49-F238E27FC236}">
                <a16:creationId xmlns:a16="http://schemas.microsoft.com/office/drawing/2014/main" xmlns="" id="{6C0CB859-5DDF-4B48-8AC2-899BCFE82ED6}"/>
              </a:ext>
            </a:extLst>
          </p:cNvPr>
          <p:cNvSpPr>
            <a:spLocks noGrp="1"/>
          </p:cNvSpPr>
          <p:nvPr>
            <p:ph type="title"/>
          </p:nvPr>
        </p:nvSpPr>
        <p:spPr>
          <a:xfrm>
            <a:off x="864338" y="5698422"/>
            <a:ext cx="7886700" cy="1325563"/>
          </a:xfrm>
        </p:spPr>
        <p:txBody>
          <a:bodyPr>
            <a:normAutofit/>
          </a:bodyPr>
          <a:lstStyle/>
          <a:p>
            <a:r>
              <a:rPr lang="ja-JP" altLang="en-US" sz="3200" dirty="0"/>
              <a:t>幅広い層から支持を集める</a:t>
            </a:r>
            <a:endParaRPr kumimoji="1" lang="ja-JP" altLang="en-US" sz="3200" dirty="0"/>
          </a:p>
        </p:txBody>
      </p:sp>
      <p:sp>
        <p:nvSpPr>
          <p:cNvPr id="21" name="正方形/長方形 20">
            <a:extLst>
              <a:ext uri="{FF2B5EF4-FFF2-40B4-BE49-F238E27FC236}">
                <a16:creationId xmlns:a16="http://schemas.microsoft.com/office/drawing/2014/main" xmlns="" id="{1E31E00F-AA77-42AE-A3FA-D6975ED4B96B}"/>
              </a:ext>
            </a:extLst>
          </p:cNvPr>
          <p:cNvSpPr/>
          <p:nvPr/>
        </p:nvSpPr>
        <p:spPr>
          <a:xfrm>
            <a:off x="270164" y="1614588"/>
            <a:ext cx="4431723" cy="1200329"/>
          </a:xfrm>
          <a:prstGeom prst="rect">
            <a:avLst/>
          </a:prstGeom>
        </p:spPr>
        <p:txBody>
          <a:bodyPr wrap="square">
            <a:spAutoFit/>
          </a:bodyPr>
          <a:lstStyle/>
          <a:p>
            <a:r>
              <a:rPr lang="ja-JP" altLang="en-US" dirty="0"/>
              <a:t>“かつての人気作品を再現した復刻版が話題を集めている。当時を懐かしむ大人世代にとどまらず、子供世代にも新鮮さが受けているのだ。”</a:t>
            </a:r>
          </a:p>
        </p:txBody>
      </p:sp>
      <p:sp>
        <p:nvSpPr>
          <p:cNvPr id="22" name="正方形/長方形 21">
            <a:extLst>
              <a:ext uri="{FF2B5EF4-FFF2-40B4-BE49-F238E27FC236}">
                <a16:creationId xmlns:a16="http://schemas.microsoft.com/office/drawing/2014/main" xmlns="" id="{32807D6F-ECF2-4DBE-A0B9-6E4445060A31}"/>
              </a:ext>
            </a:extLst>
          </p:cNvPr>
          <p:cNvSpPr/>
          <p:nvPr/>
        </p:nvSpPr>
        <p:spPr>
          <a:xfrm>
            <a:off x="249088" y="3097981"/>
            <a:ext cx="4111900" cy="2308324"/>
          </a:xfrm>
          <a:prstGeom prst="rect">
            <a:avLst/>
          </a:prstGeom>
        </p:spPr>
        <p:txBody>
          <a:bodyPr wrap="square">
            <a:spAutoFit/>
          </a:bodyPr>
          <a:lstStyle/>
          <a:p>
            <a:r>
              <a:rPr lang="ja-JP" altLang="en-US" dirty="0"/>
              <a:t>“若者の間でもなぜ復刻版が人気なのか。</a:t>
            </a:r>
            <a:endParaRPr lang="en-US" altLang="ja-JP" dirty="0"/>
          </a:p>
          <a:p>
            <a:r>
              <a:rPr lang="ja-JP" altLang="en-US" dirty="0"/>
              <a:t>野村総合研究所の日戸浩之上席コンサルタントは、</a:t>
            </a:r>
            <a:endParaRPr lang="en-US" altLang="ja-JP" dirty="0"/>
          </a:p>
          <a:p>
            <a:r>
              <a:rPr lang="ja-JP" altLang="en-US" dirty="0"/>
              <a:t>「情報の洪水に疲れた消費者の中には、期待を裏切らない定番商品を選択する動きがある」と指摘する。</a:t>
            </a:r>
            <a:endParaRPr lang="en-US" altLang="ja-JP" dirty="0"/>
          </a:p>
          <a:p>
            <a:r>
              <a:rPr lang="ja-JP" altLang="en-US" dirty="0"/>
              <a:t>かつてのヒット商品が持つ安心感が広く消費者の支持を集めているようだ。”</a:t>
            </a:r>
          </a:p>
        </p:txBody>
      </p:sp>
      <p:sp>
        <p:nvSpPr>
          <p:cNvPr id="23" name="正方形/長方形 22">
            <a:extLst>
              <a:ext uri="{FF2B5EF4-FFF2-40B4-BE49-F238E27FC236}">
                <a16:creationId xmlns:a16="http://schemas.microsoft.com/office/drawing/2014/main" xmlns="" id="{A941CE69-FE87-44A2-A107-CF1CB6CD71EF}"/>
              </a:ext>
            </a:extLst>
          </p:cNvPr>
          <p:cNvSpPr/>
          <p:nvPr/>
        </p:nvSpPr>
        <p:spPr>
          <a:xfrm>
            <a:off x="3724433" y="449740"/>
            <a:ext cx="5185772" cy="369332"/>
          </a:xfrm>
          <a:prstGeom prst="rect">
            <a:avLst/>
          </a:prstGeom>
        </p:spPr>
        <p:txBody>
          <a:bodyPr wrap="none">
            <a:spAutoFit/>
          </a:bodyPr>
          <a:lstStyle/>
          <a:p>
            <a:r>
              <a:rPr lang="en-US" altLang="ja-JP" dirty="0"/>
              <a:t>2017/08/24 </a:t>
            </a:r>
            <a:r>
              <a:rPr lang="ja-JP" altLang="en-US" dirty="0"/>
              <a:t>日本経済新聞　夕刊 </a:t>
            </a:r>
            <a:r>
              <a:rPr lang="en-US" altLang="ja-JP" dirty="0"/>
              <a:t>7</a:t>
            </a:r>
            <a:r>
              <a:rPr lang="ja-JP" altLang="en-US" dirty="0"/>
              <a:t>ページ </a:t>
            </a:r>
            <a:r>
              <a:rPr lang="en-US" altLang="ja-JP" dirty="0"/>
              <a:t>1835</a:t>
            </a:r>
            <a:r>
              <a:rPr lang="ja-JP" altLang="en-US" dirty="0"/>
              <a:t>文字</a:t>
            </a:r>
          </a:p>
        </p:txBody>
      </p:sp>
      <p:sp>
        <p:nvSpPr>
          <p:cNvPr id="3" name="テキスト ボックス 2"/>
          <p:cNvSpPr txBox="1"/>
          <p:nvPr/>
        </p:nvSpPr>
        <p:spPr>
          <a:xfrm>
            <a:off x="1008994" y="446123"/>
            <a:ext cx="2441694" cy="769441"/>
          </a:xfrm>
          <a:prstGeom prst="rect">
            <a:avLst/>
          </a:prstGeom>
          <a:noFill/>
        </p:spPr>
        <p:txBody>
          <a:bodyPr wrap="none" rtlCol="0">
            <a:spAutoFit/>
          </a:bodyPr>
          <a:lstStyle/>
          <a:p>
            <a:r>
              <a:rPr kumimoji="1" lang="ja-JP" altLang="en-US" sz="4400" dirty="0"/>
              <a:t>現状分析</a:t>
            </a:r>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4</a:t>
            </a:fld>
            <a:endParaRPr kumimoji="1" lang="ja-JP" altLang="en-US"/>
          </a:p>
        </p:txBody>
      </p:sp>
      <p:sp>
        <p:nvSpPr>
          <p:cNvPr id="14" name="テキスト ボックス 13"/>
          <p:cNvSpPr txBox="1"/>
          <p:nvPr/>
        </p:nvSpPr>
        <p:spPr>
          <a:xfrm>
            <a:off x="310340" y="98357"/>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2235053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3DAB625F-CDF2-4982-AC11-A03B7F0B9A3B}"/>
              </a:ext>
            </a:extLst>
          </p:cNvPr>
          <p:cNvSpPr>
            <a:spLocks noGrp="1"/>
          </p:cNvSpPr>
          <p:nvPr>
            <p:ph type="title"/>
          </p:nvPr>
        </p:nvSpPr>
        <p:spPr>
          <a:xfrm>
            <a:off x="217244" y="145397"/>
            <a:ext cx="7886700" cy="1325563"/>
          </a:xfrm>
        </p:spPr>
        <p:txBody>
          <a:bodyPr/>
          <a:lstStyle/>
          <a:p>
            <a:r>
              <a:rPr lang="ja-JP" altLang="en-US" dirty="0" smtClean="0"/>
              <a:t>復刻商品の定義</a:t>
            </a:r>
            <a:endParaRPr kumimoji="1" lang="ja-JP" altLang="en-US" dirty="0"/>
          </a:p>
        </p:txBody>
      </p:sp>
      <p:sp>
        <p:nvSpPr>
          <p:cNvPr id="7" name="コンテンツ プレースホルダー 6">
            <a:extLst>
              <a:ext uri="{FF2B5EF4-FFF2-40B4-BE49-F238E27FC236}">
                <a16:creationId xmlns:a16="http://schemas.microsoft.com/office/drawing/2014/main" xmlns="" id="{046C7CE1-B2CA-4785-ADFC-77AC0E2EE620}"/>
              </a:ext>
            </a:extLst>
          </p:cNvPr>
          <p:cNvSpPr>
            <a:spLocks noGrp="1"/>
          </p:cNvSpPr>
          <p:nvPr>
            <p:ph idx="1"/>
          </p:nvPr>
        </p:nvSpPr>
        <p:spPr>
          <a:xfrm>
            <a:off x="389964" y="1760864"/>
            <a:ext cx="8236323" cy="4351338"/>
          </a:xfrm>
        </p:spPr>
        <p:txBody>
          <a:bodyPr>
            <a:normAutofit/>
          </a:bodyPr>
          <a:lstStyle/>
          <a:p>
            <a:pPr marL="0" indent="0">
              <a:buNone/>
            </a:pPr>
            <a:r>
              <a:rPr lang="ja-JP" altLang="en-US" sz="2800" b="1" dirty="0"/>
              <a:t>復刻</a:t>
            </a:r>
            <a:r>
              <a:rPr lang="en-US" altLang="ja-JP" sz="2800" b="1" dirty="0"/>
              <a:t>‐</a:t>
            </a:r>
            <a:r>
              <a:rPr lang="ja-JP" altLang="en-US" sz="2800" dirty="0"/>
              <a:t>転じて、</a:t>
            </a:r>
            <a:r>
              <a:rPr lang="ja-JP" altLang="en-US" sz="2800" dirty="0">
                <a:solidFill>
                  <a:srgbClr val="FF0000"/>
                </a:solidFill>
              </a:rPr>
              <a:t>すでに生産中止となった</a:t>
            </a:r>
            <a:r>
              <a:rPr lang="ja-JP" altLang="en-US" sz="2800" u="sng" dirty="0">
                <a:solidFill>
                  <a:srgbClr val="FF0000"/>
                </a:solidFill>
              </a:rPr>
              <a:t>物</a:t>
            </a:r>
            <a:r>
              <a:rPr lang="ja-JP" altLang="en-US" sz="2800" dirty="0">
                <a:solidFill>
                  <a:srgbClr val="FF0000"/>
                </a:solidFill>
              </a:rPr>
              <a:t>やデザイン</a:t>
            </a:r>
            <a:r>
              <a:rPr lang="ja-JP" altLang="en-US" sz="2800" dirty="0"/>
              <a:t>を、</a:t>
            </a:r>
            <a:endParaRPr lang="en-US" altLang="ja-JP" sz="2800" dirty="0"/>
          </a:p>
          <a:p>
            <a:pPr marL="0" indent="0">
              <a:buNone/>
            </a:pPr>
            <a:r>
              <a:rPr lang="en-US" altLang="ja-JP" sz="2800" dirty="0"/>
              <a:t>		</a:t>
            </a:r>
            <a:r>
              <a:rPr lang="ja-JP" altLang="en-US" sz="2800" dirty="0">
                <a:solidFill>
                  <a:srgbClr val="FF0000"/>
                </a:solidFill>
              </a:rPr>
              <a:t>過去の形のまま</a:t>
            </a:r>
            <a:r>
              <a:rPr lang="ja-JP" altLang="en-US" sz="2800" dirty="0"/>
              <a:t>、また新たに</a:t>
            </a:r>
            <a:r>
              <a:rPr kumimoji="1" lang="ja-JP" altLang="en-US" sz="2800" dirty="0"/>
              <a:t>生産すること。</a:t>
            </a:r>
          </a:p>
        </p:txBody>
      </p:sp>
      <p:sp>
        <p:nvSpPr>
          <p:cNvPr id="3" name="テキスト ボックス 2">
            <a:extLst>
              <a:ext uri="{FF2B5EF4-FFF2-40B4-BE49-F238E27FC236}">
                <a16:creationId xmlns:a16="http://schemas.microsoft.com/office/drawing/2014/main" xmlns="" id="{943783FB-63B0-4C0C-A204-50181D738D5F}"/>
              </a:ext>
            </a:extLst>
          </p:cNvPr>
          <p:cNvSpPr txBox="1"/>
          <p:nvPr/>
        </p:nvSpPr>
        <p:spPr>
          <a:xfrm flipH="1">
            <a:off x="6594435" y="2761260"/>
            <a:ext cx="2031852" cy="369332"/>
          </a:xfrm>
          <a:prstGeom prst="rect">
            <a:avLst/>
          </a:prstGeom>
          <a:noFill/>
        </p:spPr>
        <p:txBody>
          <a:bodyPr wrap="square" rtlCol="0">
            <a:spAutoFit/>
          </a:bodyPr>
          <a:lstStyle/>
          <a:p>
            <a:r>
              <a:rPr kumimoji="1" lang="ja-JP" altLang="en-US" dirty="0"/>
              <a:t>（三省堂 大辞林）</a:t>
            </a:r>
          </a:p>
        </p:txBody>
      </p:sp>
      <p:pic>
        <p:nvPicPr>
          <p:cNvPr id="9" name="図 8">
            <a:extLst>
              <a:ext uri="{FF2B5EF4-FFF2-40B4-BE49-F238E27FC236}">
                <a16:creationId xmlns:a16="http://schemas.microsoft.com/office/drawing/2014/main" xmlns="" id="{CFEA3FB7-84E9-4D6D-8EFA-B1AE36BB96E7}"/>
              </a:ext>
            </a:extLst>
          </p:cNvPr>
          <p:cNvPicPr>
            <a:picLocks noChangeAspect="1"/>
          </p:cNvPicPr>
          <p:nvPr/>
        </p:nvPicPr>
        <p:blipFill>
          <a:blip r:embed="rId2"/>
          <a:stretch>
            <a:fillRect/>
          </a:stretch>
        </p:blipFill>
        <p:spPr>
          <a:xfrm>
            <a:off x="7296778" y="3679069"/>
            <a:ext cx="1556361" cy="2336878"/>
          </a:xfrm>
          <a:prstGeom prst="rect">
            <a:avLst/>
          </a:prstGeom>
        </p:spPr>
      </p:pic>
      <p:pic>
        <p:nvPicPr>
          <p:cNvPr id="11" name="図 10">
            <a:extLst>
              <a:ext uri="{FF2B5EF4-FFF2-40B4-BE49-F238E27FC236}">
                <a16:creationId xmlns:a16="http://schemas.microsoft.com/office/drawing/2014/main" xmlns="" id="{9426CBAA-0865-4367-9EBB-CE162DC3B7A5}"/>
              </a:ext>
            </a:extLst>
          </p:cNvPr>
          <p:cNvPicPr>
            <a:picLocks noChangeAspect="1"/>
          </p:cNvPicPr>
          <p:nvPr/>
        </p:nvPicPr>
        <p:blipFill>
          <a:blip r:embed="rId3"/>
          <a:stretch>
            <a:fillRect/>
          </a:stretch>
        </p:blipFill>
        <p:spPr>
          <a:xfrm>
            <a:off x="5344398" y="3993347"/>
            <a:ext cx="998848" cy="1796489"/>
          </a:xfrm>
          <a:prstGeom prst="rect">
            <a:avLst/>
          </a:prstGeom>
        </p:spPr>
      </p:pic>
      <p:pic>
        <p:nvPicPr>
          <p:cNvPr id="12" name="コンテンツ プレースホルダー 4">
            <a:extLst>
              <a:ext uri="{FF2B5EF4-FFF2-40B4-BE49-F238E27FC236}">
                <a16:creationId xmlns:a16="http://schemas.microsoft.com/office/drawing/2014/main" xmlns="" id="{7EFBEC86-0F47-41CD-97A3-DEF6FCE93C5E}"/>
              </a:ext>
            </a:extLst>
          </p:cNvPr>
          <p:cNvPicPr>
            <a:picLocks noChangeAspect="1"/>
          </p:cNvPicPr>
          <p:nvPr/>
        </p:nvPicPr>
        <p:blipFill rotWithShape="1">
          <a:blip r:embed="rId4">
            <a:extLst>
              <a:ext uri="{28A0092B-C50C-407E-A947-70E740481C1C}">
                <a14:useLocalDpi xmlns:a14="http://schemas.microsoft.com/office/drawing/2010/main" val="0"/>
              </a:ext>
            </a:extLst>
          </a:blip>
          <a:srcRect l="11876" t="39981" r="72648" b="40599"/>
          <a:stretch/>
        </p:blipFill>
        <p:spPr>
          <a:xfrm>
            <a:off x="1311624" y="3936533"/>
            <a:ext cx="1864301" cy="2079414"/>
          </a:xfrm>
          <a:prstGeom prst="rect">
            <a:avLst/>
          </a:prstGeom>
        </p:spPr>
      </p:pic>
      <p:sp>
        <p:nvSpPr>
          <p:cNvPr id="14" name="矢印: ストライプ 13">
            <a:extLst>
              <a:ext uri="{FF2B5EF4-FFF2-40B4-BE49-F238E27FC236}">
                <a16:creationId xmlns:a16="http://schemas.microsoft.com/office/drawing/2014/main" xmlns="" id="{675C83E5-C574-4B99-9C15-5290B5658F35}"/>
              </a:ext>
            </a:extLst>
          </p:cNvPr>
          <p:cNvSpPr/>
          <p:nvPr/>
        </p:nvSpPr>
        <p:spPr>
          <a:xfrm>
            <a:off x="6638138" y="4464763"/>
            <a:ext cx="625288" cy="609100"/>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楕円 14">
            <a:extLst>
              <a:ext uri="{FF2B5EF4-FFF2-40B4-BE49-F238E27FC236}">
                <a16:creationId xmlns:a16="http://schemas.microsoft.com/office/drawing/2014/main" xmlns="" id="{62BB462B-7982-4163-A524-7B0C78AE073D}"/>
              </a:ext>
            </a:extLst>
          </p:cNvPr>
          <p:cNvSpPr/>
          <p:nvPr/>
        </p:nvSpPr>
        <p:spPr>
          <a:xfrm>
            <a:off x="820269" y="3679069"/>
            <a:ext cx="2732643" cy="2683202"/>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5</a:t>
            </a:fld>
            <a:endParaRPr kumimoji="1" lang="ja-JP" altLang="en-US"/>
          </a:p>
        </p:txBody>
      </p:sp>
      <p:sp>
        <p:nvSpPr>
          <p:cNvPr id="13" name="テキスト ボックス 12"/>
          <p:cNvSpPr txBox="1"/>
          <p:nvPr/>
        </p:nvSpPr>
        <p:spPr>
          <a:xfrm>
            <a:off x="389964" y="274638"/>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174964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xmlns="" id="{018D43A7-D95B-4C88-9C49-3FE8E148099D}"/>
              </a:ext>
            </a:extLst>
          </p:cNvPr>
          <p:cNvPicPr>
            <a:picLocks noChangeAspect="1"/>
          </p:cNvPicPr>
          <p:nvPr/>
        </p:nvPicPr>
        <p:blipFill rotWithShape="1">
          <a:blip r:embed="rId2">
            <a:extLst>
              <a:ext uri="{28A0092B-C50C-407E-A947-70E740481C1C}">
                <a14:useLocalDpi xmlns:a14="http://schemas.microsoft.com/office/drawing/2010/main" val="0"/>
              </a:ext>
            </a:extLst>
          </a:blip>
          <a:srcRect l="63641" t="37236" r="20281" b="29263"/>
          <a:stretch/>
        </p:blipFill>
        <p:spPr>
          <a:xfrm>
            <a:off x="4998593" y="2502609"/>
            <a:ext cx="1932890" cy="2685152"/>
          </a:xfrm>
          <a:prstGeom prst="rect">
            <a:avLst/>
          </a:prstGeom>
        </p:spPr>
      </p:pic>
      <p:pic>
        <p:nvPicPr>
          <p:cNvPr id="8" name="図 7">
            <a:extLst>
              <a:ext uri="{FF2B5EF4-FFF2-40B4-BE49-F238E27FC236}">
                <a16:creationId xmlns:a16="http://schemas.microsoft.com/office/drawing/2014/main" xmlns="" id="{255B25A3-9764-4634-BA41-50DB5255B804}"/>
              </a:ext>
            </a:extLst>
          </p:cNvPr>
          <p:cNvPicPr>
            <a:picLocks noChangeAspect="1"/>
          </p:cNvPicPr>
          <p:nvPr/>
        </p:nvPicPr>
        <p:blipFill rotWithShape="1">
          <a:blip r:embed="rId2">
            <a:extLst>
              <a:ext uri="{28A0092B-C50C-407E-A947-70E740481C1C}">
                <a14:useLocalDpi xmlns:a14="http://schemas.microsoft.com/office/drawing/2010/main" val="0"/>
              </a:ext>
            </a:extLst>
          </a:blip>
          <a:srcRect l="15742" t="22852" r="63515" b="20755"/>
          <a:stretch/>
        </p:blipFill>
        <p:spPr>
          <a:xfrm>
            <a:off x="7075816" y="2267840"/>
            <a:ext cx="1610984" cy="2919921"/>
          </a:xfrm>
          <a:prstGeom prst="rect">
            <a:avLst/>
          </a:prstGeom>
        </p:spPr>
      </p:pic>
      <p:sp>
        <p:nvSpPr>
          <p:cNvPr id="2" name="タイトル 1">
            <a:extLst>
              <a:ext uri="{FF2B5EF4-FFF2-40B4-BE49-F238E27FC236}">
                <a16:creationId xmlns:a16="http://schemas.microsoft.com/office/drawing/2014/main" xmlns="" id="{3DAB625F-CDF2-4982-AC11-A03B7F0B9A3B}"/>
              </a:ext>
            </a:extLst>
          </p:cNvPr>
          <p:cNvSpPr>
            <a:spLocks noGrp="1"/>
          </p:cNvSpPr>
          <p:nvPr>
            <p:ph type="title"/>
          </p:nvPr>
        </p:nvSpPr>
        <p:spPr>
          <a:xfrm>
            <a:off x="-1416850" y="205978"/>
            <a:ext cx="8229600" cy="1143000"/>
          </a:xfrm>
        </p:spPr>
        <p:txBody>
          <a:bodyPr/>
          <a:lstStyle/>
          <a:p>
            <a:r>
              <a:rPr kumimoji="1" lang="ja-JP" altLang="en-US" dirty="0"/>
              <a:t>復刻商品　事例１</a:t>
            </a:r>
          </a:p>
        </p:txBody>
      </p:sp>
      <p:sp>
        <p:nvSpPr>
          <p:cNvPr id="3" name="コンテンツ プレースホルダー 2">
            <a:extLst>
              <a:ext uri="{FF2B5EF4-FFF2-40B4-BE49-F238E27FC236}">
                <a16:creationId xmlns:a16="http://schemas.microsoft.com/office/drawing/2014/main" xmlns="" id="{21EEB731-169F-4B17-BCFE-65A250D68E76}"/>
              </a:ext>
            </a:extLst>
          </p:cNvPr>
          <p:cNvSpPr>
            <a:spLocks noGrp="1"/>
          </p:cNvSpPr>
          <p:nvPr>
            <p:ph idx="1"/>
          </p:nvPr>
        </p:nvSpPr>
        <p:spPr>
          <a:xfrm>
            <a:off x="155757" y="3049390"/>
            <a:ext cx="4708464" cy="3263504"/>
          </a:xfrm>
        </p:spPr>
        <p:txBody>
          <a:bodyPr/>
          <a:lstStyle/>
          <a:p>
            <a:pPr marL="0" indent="0">
              <a:buNone/>
            </a:pPr>
            <a:r>
              <a:rPr lang="ja-JP" altLang="en-US" dirty="0" smtClean="0"/>
              <a:t>レモン</a:t>
            </a:r>
            <a:r>
              <a:rPr lang="ja-JP" altLang="en-US" dirty="0"/>
              <a:t>のさわやかな酸味に、はちみつのほどよい甘みが加わったやさしい味わいが</a:t>
            </a:r>
            <a:r>
              <a:rPr lang="ja-JP" altLang="en-US" dirty="0" smtClean="0"/>
              <a:t>特長</a:t>
            </a:r>
            <a:endParaRPr kumimoji="1" lang="ja-JP" altLang="en-US" dirty="0"/>
          </a:p>
        </p:txBody>
      </p:sp>
      <p:sp>
        <p:nvSpPr>
          <p:cNvPr id="9" name="テキスト ボックス 8">
            <a:extLst>
              <a:ext uri="{FF2B5EF4-FFF2-40B4-BE49-F238E27FC236}">
                <a16:creationId xmlns:a16="http://schemas.microsoft.com/office/drawing/2014/main" xmlns="" id="{BDC4FD5C-8D09-45DE-A92B-8F02B864A5A8}"/>
              </a:ext>
            </a:extLst>
          </p:cNvPr>
          <p:cNvSpPr txBox="1"/>
          <p:nvPr/>
        </p:nvSpPr>
        <p:spPr>
          <a:xfrm>
            <a:off x="5261744" y="5534209"/>
            <a:ext cx="4769277" cy="438582"/>
          </a:xfrm>
          <a:prstGeom prst="rect">
            <a:avLst/>
          </a:prstGeom>
          <a:noFill/>
        </p:spPr>
        <p:txBody>
          <a:bodyPr wrap="square" rtlCol="0">
            <a:spAutoFit/>
          </a:bodyPr>
          <a:lstStyle/>
          <a:p>
            <a:r>
              <a:rPr lang="ja-JP" altLang="en-US" sz="1050" dirty="0"/>
              <a:t>サントリー食品</a:t>
            </a:r>
            <a:r>
              <a:rPr lang="en-US" altLang="ja-JP" sz="1050" dirty="0"/>
              <a:t>-</a:t>
            </a:r>
            <a:r>
              <a:rPr lang="ja-JP" altLang="en-US" sz="1050" dirty="0"/>
              <a:t>商品情報</a:t>
            </a:r>
            <a:endParaRPr lang="en-US" altLang="ja-JP" sz="1050" dirty="0"/>
          </a:p>
          <a:p>
            <a:r>
              <a:rPr lang="en-US" altLang="ja-JP" sz="1200" dirty="0"/>
              <a:t>http://www.suntory.co.jp/softdrink/hachimitsu/</a:t>
            </a:r>
            <a:endParaRPr lang="ja-JP" altLang="en-US" sz="1200" dirty="0"/>
          </a:p>
        </p:txBody>
      </p:sp>
      <p:sp>
        <p:nvSpPr>
          <p:cNvPr id="4" name="スライド番号プレースホルダー 3"/>
          <p:cNvSpPr>
            <a:spLocks noGrp="1"/>
          </p:cNvSpPr>
          <p:nvPr>
            <p:ph type="sldNum" sz="quarter" idx="12"/>
          </p:nvPr>
        </p:nvSpPr>
        <p:spPr/>
        <p:txBody>
          <a:bodyPr/>
          <a:lstStyle/>
          <a:p>
            <a:fld id="{EB45EBAB-DB7F-2A48-A994-BDA5332DDFB5}" type="slidenum">
              <a:rPr kumimoji="1" lang="ja-JP" altLang="en-US" smtClean="0"/>
              <a:t>6</a:t>
            </a:fld>
            <a:endParaRPr kumimoji="1" lang="ja-JP" altLang="en-US"/>
          </a:p>
        </p:txBody>
      </p:sp>
      <p:sp>
        <p:nvSpPr>
          <p:cNvPr id="7" name="テキスト ボックス 6"/>
          <p:cNvSpPr txBox="1"/>
          <p:nvPr/>
        </p:nvSpPr>
        <p:spPr>
          <a:xfrm>
            <a:off x="155757" y="1711204"/>
            <a:ext cx="4993675" cy="584776"/>
          </a:xfrm>
          <a:prstGeom prst="rect">
            <a:avLst/>
          </a:prstGeom>
          <a:noFill/>
        </p:spPr>
        <p:txBody>
          <a:bodyPr wrap="none" rtlCol="0">
            <a:spAutoFit/>
          </a:bodyPr>
          <a:lstStyle/>
          <a:p>
            <a:pPr marL="457200" indent="-457200">
              <a:buFont typeface="Wingdings" charset="2"/>
              <a:buChar char="u"/>
            </a:pPr>
            <a:r>
              <a:rPr kumimoji="1" lang="ja-JP" altLang="en-US" sz="3200" dirty="0" smtClean="0"/>
              <a:t>サントリーはちみつレモン</a:t>
            </a:r>
            <a:endParaRPr kumimoji="1" lang="ja-JP" altLang="en-US" sz="3200" dirty="0"/>
          </a:p>
        </p:txBody>
      </p:sp>
      <p:sp>
        <p:nvSpPr>
          <p:cNvPr id="11" name="テキスト ボックス 10"/>
          <p:cNvSpPr txBox="1"/>
          <p:nvPr/>
        </p:nvSpPr>
        <p:spPr>
          <a:xfrm>
            <a:off x="263836" y="205978"/>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4219614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xmlns="" id="{E6CDD3B7-91C8-4514-9748-2CAA369469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884" y="2661466"/>
            <a:ext cx="4237116" cy="3114638"/>
          </a:xfrm>
          <a:prstGeom prst="rect">
            <a:avLst/>
          </a:prstGeom>
        </p:spPr>
      </p:pic>
      <p:sp>
        <p:nvSpPr>
          <p:cNvPr id="10" name="正方形/長方形 9">
            <a:extLst>
              <a:ext uri="{FF2B5EF4-FFF2-40B4-BE49-F238E27FC236}">
                <a16:creationId xmlns:a16="http://schemas.microsoft.com/office/drawing/2014/main" xmlns="" id="{A1F4336C-C4E3-435C-A1E3-96AF6611423E}"/>
              </a:ext>
            </a:extLst>
          </p:cNvPr>
          <p:cNvSpPr/>
          <p:nvPr/>
        </p:nvSpPr>
        <p:spPr>
          <a:xfrm>
            <a:off x="5431678" y="5810956"/>
            <a:ext cx="1396536" cy="300082"/>
          </a:xfrm>
          <a:prstGeom prst="rect">
            <a:avLst/>
          </a:prstGeom>
        </p:spPr>
        <p:txBody>
          <a:bodyPr wrap="none">
            <a:spAutoFit/>
          </a:bodyPr>
          <a:lstStyle/>
          <a:p>
            <a:r>
              <a:rPr lang="zh-TW" altLang="en-US" sz="1350" dirty="0"/>
              <a:t>亀田製菓（株）</a:t>
            </a:r>
            <a:endParaRPr lang="ja-JP" altLang="en-US" sz="1350" dirty="0"/>
          </a:p>
        </p:txBody>
      </p:sp>
      <p:sp>
        <p:nvSpPr>
          <p:cNvPr id="2" name="タイトル 1">
            <a:extLst>
              <a:ext uri="{FF2B5EF4-FFF2-40B4-BE49-F238E27FC236}">
                <a16:creationId xmlns:a16="http://schemas.microsoft.com/office/drawing/2014/main" xmlns="" id="{3DAB625F-CDF2-4982-AC11-A03B7F0B9A3B}"/>
              </a:ext>
            </a:extLst>
          </p:cNvPr>
          <p:cNvSpPr>
            <a:spLocks noGrp="1"/>
          </p:cNvSpPr>
          <p:nvPr>
            <p:ph type="title"/>
          </p:nvPr>
        </p:nvSpPr>
        <p:spPr>
          <a:xfrm>
            <a:off x="-966097" y="236359"/>
            <a:ext cx="7886700" cy="994172"/>
          </a:xfrm>
        </p:spPr>
        <p:txBody>
          <a:bodyPr/>
          <a:lstStyle/>
          <a:p>
            <a:r>
              <a:rPr kumimoji="1" lang="ja-JP" altLang="en-US" dirty="0"/>
              <a:t>復刻商品　事例２</a:t>
            </a:r>
          </a:p>
        </p:txBody>
      </p:sp>
      <p:sp>
        <p:nvSpPr>
          <p:cNvPr id="7" name="コンテンツ プレースホルダー 6">
            <a:extLst>
              <a:ext uri="{FF2B5EF4-FFF2-40B4-BE49-F238E27FC236}">
                <a16:creationId xmlns:a16="http://schemas.microsoft.com/office/drawing/2014/main" xmlns="" id="{046C7CE1-B2CA-4785-ADFC-77AC0E2EE620}"/>
              </a:ext>
            </a:extLst>
          </p:cNvPr>
          <p:cNvSpPr>
            <a:spLocks noGrp="1"/>
          </p:cNvSpPr>
          <p:nvPr>
            <p:ph idx="1"/>
          </p:nvPr>
        </p:nvSpPr>
        <p:spPr>
          <a:xfrm>
            <a:off x="101975" y="1634452"/>
            <a:ext cx="5329703" cy="3263504"/>
          </a:xfrm>
        </p:spPr>
        <p:txBody>
          <a:bodyPr>
            <a:normAutofit/>
          </a:bodyPr>
          <a:lstStyle/>
          <a:p>
            <a:pPr>
              <a:buFont typeface="Wingdings" charset="2"/>
              <a:buChar char="u"/>
            </a:pPr>
            <a:r>
              <a:rPr lang="ja-JP" altLang="en-US" dirty="0" smtClean="0"/>
              <a:t>あの</a:t>
            </a:r>
            <a:r>
              <a:rPr lang="ja-JP" altLang="en-US" dirty="0"/>
              <a:t>商品が帰ってきた！</a:t>
            </a:r>
            <a:br>
              <a:rPr lang="ja-JP" altLang="en-US" dirty="0"/>
            </a:br>
            <a:r>
              <a:rPr lang="en-US" altLang="ja-JP" dirty="0"/>
              <a:t>『</a:t>
            </a:r>
            <a:r>
              <a:rPr lang="ja-JP" altLang="en-US" dirty="0" err="1"/>
              <a:t>えびっぷり</a:t>
            </a:r>
            <a:r>
              <a:rPr lang="en-US" altLang="ja-JP" dirty="0"/>
              <a:t>』『</a:t>
            </a:r>
            <a:r>
              <a:rPr lang="ja-JP" altLang="en-US" dirty="0" err="1"/>
              <a:t>いかっぷり</a:t>
            </a:r>
            <a:r>
              <a:rPr lang="en-US" altLang="ja-JP" dirty="0"/>
              <a:t>』</a:t>
            </a:r>
            <a:r>
              <a:rPr lang="ja-JP" altLang="en-US" dirty="0"/>
              <a:t>復刻版</a:t>
            </a:r>
            <a:br>
              <a:rPr lang="ja-JP" altLang="en-US" dirty="0"/>
            </a:br>
            <a:r>
              <a:rPr lang="ja-JP" altLang="en-US" dirty="0"/>
              <a:t>期間限定発売！</a:t>
            </a:r>
            <a:br>
              <a:rPr lang="ja-JP" altLang="en-US" dirty="0"/>
            </a:br>
            <a:endParaRPr lang="ja-JP" altLang="en-US" dirty="0"/>
          </a:p>
        </p:txBody>
      </p:sp>
      <p:sp>
        <p:nvSpPr>
          <p:cNvPr id="8" name="正方形/長方形 7">
            <a:extLst>
              <a:ext uri="{FF2B5EF4-FFF2-40B4-BE49-F238E27FC236}">
                <a16:creationId xmlns:a16="http://schemas.microsoft.com/office/drawing/2014/main" xmlns="" id="{6163782B-591E-4FAE-AF00-2FBAD6BDF00F}"/>
              </a:ext>
            </a:extLst>
          </p:cNvPr>
          <p:cNvSpPr/>
          <p:nvPr/>
        </p:nvSpPr>
        <p:spPr>
          <a:xfrm>
            <a:off x="6227469" y="6353618"/>
            <a:ext cx="2210862" cy="307777"/>
          </a:xfrm>
          <a:prstGeom prst="rect">
            <a:avLst/>
          </a:prstGeom>
        </p:spPr>
        <p:txBody>
          <a:bodyPr wrap="none">
            <a:spAutoFit/>
          </a:bodyPr>
          <a:lstStyle/>
          <a:p>
            <a:r>
              <a:rPr lang="en-US" altLang="ja-JP" sz="1400" dirty="0"/>
              <a:t>2012/07/27 </a:t>
            </a:r>
            <a:r>
              <a:rPr lang="ja-JP" altLang="en-US" sz="1400" dirty="0"/>
              <a:t>プレスリリース </a:t>
            </a:r>
          </a:p>
        </p:txBody>
      </p:sp>
      <p:sp>
        <p:nvSpPr>
          <p:cNvPr id="3" name="スライド番号プレースホルダー 2"/>
          <p:cNvSpPr>
            <a:spLocks noGrp="1"/>
          </p:cNvSpPr>
          <p:nvPr>
            <p:ph type="sldNum" sz="quarter" idx="12"/>
          </p:nvPr>
        </p:nvSpPr>
        <p:spPr/>
        <p:txBody>
          <a:bodyPr/>
          <a:lstStyle/>
          <a:p>
            <a:fld id="{EB45EBAB-DB7F-2A48-A994-BDA5332DDFB5}" type="slidenum">
              <a:rPr kumimoji="1" lang="ja-JP" altLang="en-US" smtClean="0"/>
              <a:t>7</a:t>
            </a:fld>
            <a:endParaRPr kumimoji="1" lang="ja-JP" altLang="en-US"/>
          </a:p>
        </p:txBody>
      </p:sp>
      <p:sp>
        <p:nvSpPr>
          <p:cNvPr id="9" name="テキスト ボックス 8"/>
          <p:cNvSpPr txBox="1"/>
          <p:nvPr/>
        </p:nvSpPr>
        <p:spPr>
          <a:xfrm>
            <a:off x="932304" y="3983739"/>
            <a:ext cx="3742723" cy="1938992"/>
          </a:xfrm>
          <a:prstGeom prst="rect">
            <a:avLst/>
          </a:prstGeom>
          <a:noFill/>
        </p:spPr>
        <p:txBody>
          <a:bodyPr wrap="square" rtlCol="0">
            <a:spAutoFit/>
          </a:bodyPr>
          <a:lstStyle/>
          <a:p>
            <a:r>
              <a:rPr lang="ja-JP" altLang="en-US" sz="2400" dirty="0"/>
              <a:t>当時の購買層の若者が大人になった今、懐かしい美味しさとデザインを踏襲した</a:t>
            </a:r>
            <a:r>
              <a:rPr lang="en-US" altLang="ja-JP" sz="2400" dirty="0"/>
              <a:t>『</a:t>
            </a:r>
            <a:r>
              <a:rPr lang="ja-JP" altLang="en-US" sz="2400" dirty="0"/>
              <a:t>えびっぷり</a:t>
            </a:r>
            <a:r>
              <a:rPr lang="en-US" altLang="ja-JP" sz="2400" dirty="0"/>
              <a:t>』『</a:t>
            </a:r>
            <a:r>
              <a:rPr lang="ja-JP" altLang="en-US" sz="2400" dirty="0"/>
              <a:t>いかっぷり</a:t>
            </a:r>
            <a:r>
              <a:rPr lang="en-US" altLang="ja-JP" sz="2400" dirty="0"/>
              <a:t>』</a:t>
            </a:r>
            <a:r>
              <a:rPr lang="ja-JP" altLang="en-US" sz="2400" dirty="0"/>
              <a:t>を期間限定</a:t>
            </a:r>
            <a:r>
              <a:rPr lang="ja-JP" altLang="en-US" sz="2400" dirty="0" smtClean="0"/>
              <a:t>リバイバル</a:t>
            </a:r>
            <a:endParaRPr kumimoji="1" lang="ja-JP" altLang="en-US" sz="2400" dirty="0"/>
          </a:p>
        </p:txBody>
      </p:sp>
      <p:sp>
        <p:nvSpPr>
          <p:cNvPr id="11" name="テキスト ボックス 10"/>
          <p:cNvSpPr txBox="1"/>
          <p:nvPr/>
        </p:nvSpPr>
        <p:spPr>
          <a:xfrm>
            <a:off x="115488" y="65203"/>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3637500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3DAB625F-CDF2-4982-AC11-A03B7F0B9A3B}"/>
              </a:ext>
            </a:extLst>
          </p:cNvPr>
          <p:cNvSpPr>
            <a:spLocks noGrp="1"/>
          </p:cNvSpPr>
          <p:nvPr>
            <p:ph type="title"/>
          </p:nvPr>
        </p:nvSpPr>
        <p:spPr>
          <a:xfrm>
            <a:off x="-878691" y="313685"/>
            <a:ext cx="7886700" cy="994172"/>
          </a:xfrm>
        </p:spPr>
        <p:txBody>
          <a:bodyPr/>
          <a:lstStyle/>
          <a:p>
            <a:r>
              <a:rPr kumimoji="1" lang="ja-JP" altLang="en-US" dirty="0"/>
              <a:t>復刻商品　事例３</a:t>
            </a:r>
          </a:p>
        </p:txBody>
      </p:sp>
      <p:sp>
        <p:nvSpPr>
          <p:cNvPr id="7" name="コンテンツ プレースホルダー 6">
            <a:extLst>
              <a:ext uri="{FF2B5EF4-FFF2-40B4-BE49-F238E27FC236}">
                <a16:creationId xmlns:a16="http://schemas.microsoft.com/office/drawing/2014/main" xmlns="" id="{046C7CE1-B2CA-4785-ADFC-77AC0E2EE620}"/>
              </a:ext>
            </a:extLst>
          </p:cNvPr>
          <p:cNvSpPr>
            <a:spLocks noGrp="1"/>
          </p:cNvSpPr>
          <p:nvPr>
            <p:ph idx="1"/>
          </p:nvPr>
        </p:nvSpPr>
        <p:spPr>
          <a:xfrm>
            <a:off x="323393" y="1960469"/>
            <a:ext cx="7886700" cy="3263504"/>
          </a:xfrm>
        </p:spPr>
        <p:txBody>
          <a:bodyPr/>
          <a:lstStyle/>
          <a:p>
            <a:pPr marL="0" indent="0">
              <a:buNone/>
            </a:pPr>
            <a:r>
              <a:rPr lang="ja-JP" altLang="en-US" dirty="0" smtClean="0"/>
              <a:t>～</a:t>
            </a:r>
            <a:r>
              <a:rPr lang="ja-JP" altLang="en-US" dirty="0"/>
              <a:t>伝説の香水ガムが復刻！！～</a:t>
            </a:r>
            <a:br>
              <a:rPr lang="ja-JP" altLang="en-US" dirty="0"/>
            </a:br>
            <a:endParaRPr kumimoji="1" lang="ja-JP" altLang="en-US" dirty="0"/>
          </a:p>
        </p:txBody>
      </p:sp>
      <p:pic>
        <p:nvPicPr>
          <p:cNvPr id="6" name="図 5">
            <a:extLst>
              <a:ext uri="{FF2B5EF4-FFF2-40B4-BE49-F238E27FC236}">
                <a16:creationId xmlns:a16="http://schemas.microsoft.com/office/drawing/2014/main" xmlns="" id="{A29F680C-82E3-4FD8-9246-87EE0DD643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132" y="3963536"/>
            <a:ext cx="5504292" cy="1260437"/>
          </a:xfrm>
          <a:prstGeom prst="rect">
            <a:avLst/>
          </a:prstGeom>
        </p:spPr>
      </p:pic>
      <p:sp>
        <p:nvSpPr>
          <p:cNvPr id="9" name="正方形/長方形 8">
            <a:extLst>
              <a:ext uri="{FF2B5EF4-FFF2-40B4-BE49-F238E27FC236}">
                <a16:creationId xmlns:a16="http://schemas.microsoft.com/office/drawing/2014/main" xmlns="" id="{5D611F7C-A60A-4DAE-91BE-C54BED2F8F68}"/>
              </a:ext>
            </a:extLst>
          </p:cNvPr>
          <p:cNvSpPr/>
          <p:nvPr/>
        </p:nvSpPr>
        <p:spPr>
          <a:xfrm>
            <a:off x="698752" y="2555625"/>
            <a:ext cx="2146742" cy="584776"/>
          </a:xfrm>
          <a:prstGeom prst="rect">
            <a:avLst/>
          </a:prstGeom>
        </p:spPr>
        <p:txBody>
          <a:bodyPr wrap="none">
            <a:spAutoFit/>
          </a:bodyPr>
          <a:lstStyle/>
          <a:p>
            <a:pPr marL="457200" indent="-457200">
              <a:buFont typeface="Wingdings" charset="2"/>
              <a:buChar char="u"/>
            </a:pPr>
            <a:r>
              <a:rPr lang="ja-JP" altLang="en-US" sz="3200" dirty="0" smtClean="0"/>
              <a:t>イヴガム</a:t>
            </a:r>
            <a:endParaRPr lang="ja-JP" altLang="en-US" sz="3200" dirty="0"/>
          </a:p>
        </p:txBody>
      </p:sp>
      <p:sp>
        <p:nvSpPr>
          <p:cNvPr id="3" name="正方形/長方形 2">
            <a:extLst>
              <a:ext uri="{FF2B5EF4-FFF2-40B4-BE49-F238E27FC236}">
                <a16:creationId xmlns:a16="http://schemas.microsoft.com/office/drawing/2014/main" xmlns="" id="{207A9E19-7B2B-4CE5-BF5C-7BF53A56960A}"/>
              </a:ext>
            </a:extLst>
          </p:cNvPr>
          <p:cNvSpPr/>
          <p:nvPr/>
        </p:nvSpPr>
        <p:spPr>
          <a:xfrm>
            <a:off x="4603615" y="5223973"/>
            <a:ext cx="1681871" cy="369332"/>
          </a:xfrm>
          <a:prstGeom prst="rect">
            <a:avLst/>
          </a:prstGeom>
        </p:spPr>
        <p:txBody>
          <a:bodyPr wrap="none">
            <a:spAutoFit/>
          </a:bodyPr>
          <a:lstStyle/>
          <a:p>
            <a:r>
              <a:rPr lang="ja-JP" altLang="en-US" dirty="0"/>
              <a:t>株式会社ロッテ</a:t>
            </a:r>
          </a:p>
        </p:txBody>
      </p:sp>
      <p:sp>
        <p:nvSpPr>
          <p:cNvPr id="4" name="正方形/長方形 3">
            <a:extLst>
              <a:ext uri="{FF2B5EF4-FFF2-40B4-BE49-F238E27FC236}">
                <a16:creationId xmlns:a16="http://schemas.microsoft.com/office/drawing/2014/main" xmlns="" id="{9F674202-8C1E-464A-A45F-CF247A1EFD74}"/>
              </a:ext>
            </a:extLst>
          </p:cNvPr>
          <p:cNvSpPr/>
          <p:nvPr/>
        </p:nvSpPr>
        <p:spPr>
          <a:xfrm>
            <a:off x="5793481" y="6269922"/>
            <a:ext cx="2787943" cy="369332"/>
          </a:xfrm>
          <a:prstGeom prst="rect">
            <a:avLst/>
          </a:prstGeom>
        </p:spPr>
        <p:txBody>
          <a:bodyPr wrap="none">
            <a:spAutoFit/>
          </a:bodyPr>
          <a:lstStyle/>
          <a:p>
            <a:r>
              <a:rPr lang="en-US" altLang="ja-JP" dirty="0"/>
              <a:t>2010/10/05 </a:t>
            </a:r>
            <a:r>
              <a:rPr lang="ja-JP" altLang="en-US" dirty="0"/>
              <a:t>プレスリリース </a:t>
            </a:r>
          </a:p>
        </p:txBody>
      </p:sp>
      <p:sp>
        <p:nvSpPr>
          <p:cNvPr id="8" name="スライド番号プレースホルダー 7"/>
          <p:cNvSpPr>
            <a:spLocks noGrp="1"/>
          </p:cNvSpPr>
          <p:nvPr>
            <p:ph type="sldNum" sz="quarter" idx="12"/>
          </p:nvPr>
        </p:nvSpPr>
        <p:spPr/>
        <p:txBody>
          <a:bodyPr/>
          <a:lstStyle/>
          <a:p>
            <a:fld id="{EB45EBAB-DB7F-2A48-A994-BDA5332DDFB5}" type="slidenum">
              <a:rPr kumimoji="1" lang="ja-JP" altLang="en-US" smtClean="0"/>
              <a:t>8</a:t>
            </a:fld>
            <a:endParaRPr kumimoji="1" lang="ja-JP" altLang="en-US"/>
          </a:p>
        </p:txBody>
      </p:sp>
      <p:sp>
        <p:nvSpPr>
          <p:cNvPr id="11" name="テキスト ボックス 10"/>
          <p:cNvSpPr txBox="1"/>
          <p:nvPr/>
        </p:nvSpPr>
        <p:spPr>
          <a:xfrm>
            <a:off x="323393" y="142529"/>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1439431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425"/>
            <a:ext cx="8229600" cy="1143000"/>
          </a:xfrm>
        </p:spPr>
        <p:txBody>
          <a:bodyPr/>
          <a:lstStyle/>
          <a:p>
            <a:r>
              <a:rPr lang="ja-JP" altLang="en-US" dirty="0" smtClean="0"/>
              <a:t>復刻商品メリットデメリット</a:t>
            </a:r>
            <a:endParaRPr kumimoji="1" lang="ja-JP" altLang="en-US" dirty="0"/>
          </a:p>
        </p:txBody>
      </p:sp>
      <p:pic>
        <p:nvPicPr>
          <p:cNvPr id="7" name="図 6">
            <a:extLst>
              <a:ext uri="{FF2B5EF4-FFF2-40B4-BE49-F238E27FC236}">
                <a16:creationId xmlns:a16="http://schemas.microsoft.com/office/drawing/2014/main" xmlns="" id="{7027C313-07CD-4778-BDD9-E810948A7D01}"/>
              </a:ext>
            </a:extLst>
          </p:cNvPr>
          <p:cNvPicPr>
            <a:picLocks noChangeAspect="1"/>
          </p:cNvPicPr>
          <p:nvPr/>
        </p:nvPicPr>
        <p:blipFill rotWithShape="1">
          <a:blip r:embed="rId2">
            <a:extLst>
              <a:ext uri="{28A0092B-C50C-407E-A947-70E740481C1C}">
                <a14:useLocalDpi xmlns:a14="http://schemas.microsoft.com/office/drawing/2010/main" val="0"/>
              </a:ext>
            </a:extLst>
          </a:blip>
          <a:srcRect l="10651" t="30685" r="61023" b="26115"/>
          <a:stretch/>
        </p:blipFill>
        <p:spPr>
          <a:xfrm>
            <a:off x="5823515" y="892410"/>
            <a:ext cx="2607746" cy="5965590"/>
          </a:xfrm>
          <a:prstGeom prst="rect">
            <a:avLst/>
          </a:prstGeom>
        </p:spPr>
      </p:pic>
      <p:sp>
        <p:nvSpPr>
          <p:cNvPr id="8" name="コンテンツ プレースホルダー 7"/>
          <p:cNvSpPr>
            <a:spLocks noGrp="1"/>
          </p:cNvSpPr>
          <p:nvPr>
            <p:ph idx="1"/>
          </p:nvPr>
        </p:nvSpPr>
        <p:spPr>
          <a:xfrm>
            <a:off x="457200" y="1526627"/>
            <a:ext cx="5366315" cy="4416974"/>
          </a:xfrm>
        </p:spPr>
        <p:txBody>
          <a:bodyPr/>
          <a:lstStyle/>
          <a:p>
            <a:r>
              <a:rPr kumimoji="1" lang="ja-JP" altLang="en-US" dirty="0"/>
              <a:t>企業の復刻商品を展開するメリット、デメリットの記載</a:t>
            </a:r>
            <a:r>
              <a:rPr kumimoji="1" lang="en-US" altLang="ja-JP" dirty="0"/>
              <a:t>→</a:t>
            </a:r>
            <a:r>
              <a:rPr kumimoji="1" lang="ja-JP" altLang="en-US" dirty="0"/>
              <a:t>新聞記事参照</a:t>
            </a:r>
            <a:endParaRPr kumimoji="1" lang="en-US" altLang="ja-JP" dirty="0"/>
          </a:p>
          <a:p>
            <a:r>
              <a:rPr lang="ja-JP" altLang="en-US" dirty="0"/>
              <a:t>杉本（</a:t>
            </a:r>
            <a:r>
              <a:rPr lang="en-US" altLang="ja-JP" dirty="0"/>
              <a:t>2002</a:t>
            </a:r>
            <a:r>
              <a:rPr lang="ja-JP" altLang="en-US" dirty="0"/>
              <a:t>）によると成熟期に入った市場は細分化すべきである</a:t>
            </a:r>
            <a:endParaRPr lang="en-US" altLang="ja-JP" dirty="0"/>
          </a:p>
          <a:p>
            <a:endParaRPr kumimoji="1" lang="ja-JP" altLang="en-US" dirty="0"/>
          </a:p>
        </p:txBody>
      </p:sp>
      <p:sp>
        <p:nvSpPr>
          <p:cNvPr id="3" name="スライド番号プレースホルダー 2"/>
          <p:cNvSpPr>
            <a:spLocks noGrp="1"/>
          </p:cNvSpPr>
          <p:nvPr>
            <p:ph type="sldNum" sz="quarter" idx="12"/>
          </p:nvPr>
        </p:nvSpPr>
        <p:spPr/>
        <p:txBody>
          <a:bodyPr/>
          <a:lstStyle/>
          <a:p>
            <a:fld id="{EB45EBAB-DB7F-2A48-A994-BDA5332DDFB5}" type="slidenum">
              <a:rPr kumimoji="1" lang="ja-JP" altLang="en-US" smtClean="0"/>
              <a:t>9</a:t>
            </a:fld>
            <a:endParaRPr kumimoji="1" lang="ja-JP" altLang="en-US"/>
          </a:p>
        </p:txBody>
      </p:sp>
      <p:sp>
        <p:nvSpPr>
          <p:cNvPr id="6" name="テキスト ボックス 5">
            <a:extLst>
              <a:ext uri="{FF2B5EF4-FFF2-40B4-BE49-F238E27FC236}">
                <a16:creationId xmlns:a16="http://schemas.microsoft.com/office/drawing/2014/main" xmlns="" id="{FA615E42-F957-45E3-916F-9808D11B181E}"/>
              </a:ext>
            </a:extLst>
          </p:cNvPr>
          <p:cNvSpPr txBox="1"/>
          <p:nvPr/>
        </p:nvSpPr>
        <p:spPr>
          <a:xfrm>
            <a:off x="2465519" y="6429721"/>
            <a:ext cx="4537624" cy="338554"/>
          </a:xfrm>
          <a:prstGeom prst="rect">
            <a:avLst/>
          </a:prstGeom>
          <a:noFill/>
        </p:spPr>
        <p:txBody>
          <a:bodyPr wrap="square" rtlCol="0">
            <a:spAutoFit/>
          </a:bodyPr>
          <a:lstStyle/>
          <a:p>
            <a:r>
              <a:rPr lang="en-US" altLang="ja-JP" sz="1600" dirty="0"/>
              <a:t>2012/02/10 </a:t>
            </a:r>
            <a:r>
              <a:rPr lang="ja-JP" altLang="en-US" sz="1600" dirty="0"/>
              <a:t>日経産業新聞 </a:t>
            </a:r>
            <a:r>
              <a:rPr lang="en-US" altLang="ja-JP" sz="1600" dirty="0"/>
              <a:t>9</a:t>
            </a:r>
            <a:r>
              <a:rPr lang="ja-JP" altLang="en-US" sz="1600" dirty="0"/>
              <a:t>ページ</a:t>
            </a:r>
            <a:endParaRPr kumimoji="1" lang="ja-JP" altLang="en-US" sz="1600" dirty="0"/>
          </a:p>
        </p:txBody>
      </p:sp>
      <p:sp>
        <p:nvSpPr>
          <p:cNvPr id="9" name="テキスト ボックス 8"/>
          <p:cNvSpPr txBox="1"/>
          <p:nvPr/>
        </p:nvSpPr>
        <p:spPr>
          <a:xfrm>
            <a:off x="317882" y="247593"/>
            <a:ext cx="1107996" cy="369332"/>
          </a:xfrm>
          <a:prstGeom prst="rect">
            <a:avLst/>
          </a:prstGeom>
          <a:noFill/>
        </p:spPr>
        <p:txBody>
          <a:bodyPr wrap="none" rtlCol="0">
            <a:spAutoFit/>
          </a:bodyPr>
          <a:lstStyle/>
          <a:p>
            <a:r>
              <a:rPr kumimoji="1" lang="ja-JP" altLang="en-US" dirty="0" smtClean="0"/>
              <a:t>現状分析</a:t>
            </a:r>
            <a:endParaRPr kumimoji="1" lang="ja-JP" altLang="en-US" dirty="0"/>
          </a:p>
        </p:txBody>
      </p:sp>
    </p:spTree>
    <p:extLst>
      <p:ext uri="{BB962C8B-B14F-4D97-AF65-F5344CB8AC3E}">
        <p14:creationId xmlns:p14="http://schemas.microsoft.com/office/powerpoint/2010/main" val="2011765762"/>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748</TotalTime>
  <Words>1000</Words>
  <Application>Microsoft Macintosh PowerPoint</Application>
  <PresentationFormat>画面に合わせる (4:3)</PresentationFormat>
  <Paragraphs>177</Paragraphs>
  <Slides>24</Slides>
  <Notes>3</Notes>
  <HiddenSlides>0</HiddenSlides>
  <MMClips>0</MMClips>
  <ScaleCrop>false</ScaleCrop>
  <HeadingPairs>
    <vt:vector size="4" baseType="variant">
      <vt:variant>
        <vt:lpstr>テーマ</vt:lpstr>
      </vt:variant>
      <vt:variant>
        <vt:i4>1</vt:i4>
      </vt:variant>
      <vt:variant>
        <vt:lpstr>スライド タイトル</vt:lpstr>
      </vt:variant>
      <vt:variant>
        <vt:i4>24</vt:i4>
      </vt:variant>
    </vt:vector>
  </HeadingPairs>
  <TitlesOfParts>
    <vt:vector size="25" baseType="lpstr">
      <vt:lpstr>ホワイト</vt:lpstr>
      <vt:lpstr>復刻商品</vt:lpstr>
      <vt:lpstr>目次</vt:lpstr>
      <vt:lpstr>現状分析</vt:lpstr>
      <vt:lpstr>幅広い層から支持を集める</vt:lpstr>
      <vt:lpstr>復刻商品の定義</vt:lpstr>
      <vt:lpstr>復刻商品　事例１</vt:lpstr>
      <vt:lpstr>復刻商品　事例２</vt:lpstr>
      <vt:lpstr>復刻商品　事例３</vt:lpstr>
      <vt:lpstr>復刻商品メリットデメリット</vt:lpstr>
      <vt:lpstr>復刻商品のメリットデメリット</vt:lpstr>
      <vt:lpstr>問題意識</vt:lpstr>
      <vt:lpstr>問題意識</vt:lpstr>
      <vt:lpstr>問題意識</vt:lpstr>
      <vt:lpstr>研究目的</vt:lpstr>
      <vt:lpstr>研究目的</vt:lpstr>
      <vt:lpstr>仮説①　導出</vt:lpstr>
      <vt:lpstr>仮説①　導出</vt:lpstr>
      <vt:lpstr>仮説①</vt:lpstr>
      <vt:lpstr>仮説②</vt:lpstr>
      <vt:lpstr>今後の課題</vt:lpstr>
      <vt:lpstr>参考文献</vt:lpstr>
      <vt:lpstr>補足資料　復刻商品概要①</vt:lpstr>
      <vt:lpstr>補足資料　復刻商品概要②</vt:lpstr>
      <vt:lpstr>補足資料　復刻商品概要③</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復刻商品</dc:title>
  <dc:creator>理紗子 川本</dc:creator>
  <cp:lastModifiedBy>理紗子 川本</cp:lastModifiedBy>
  <cp:revision>46</cp:revision>
  <dcterms:created xsi:type="dcterms:W3CDTF">2017-09-10T15:23:58Z</dcterms:created>
  <dcterms:modified xsi:type="dcterms:W3CDTF">2017-09-14T04:01:47Z</dcterms:modified>
</cp:coreProperties>
</file>